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326" r:id="rId3"/>
    <p:sldId id="289" r:id="rId4"/>
    <p:sldId id="290" r:id="rId5"/>
    <p:sldId id="287" r:id="rId6"/>
    <p:sldId id="292" r:id="rId7"/>
    <p:sldId id="306" r:id="rId8"/>
    <p:sldId id="308" r:id="rId9"/>
    <p:sldId id="334" r:id="rId10"/>
    <p:sldId id="325" r:id="rId11"/>
    <p:sldId id="294" r:id="rId12"/>
    <p:sldId id="295" r:id="rId13"/>
    <p:sldId id="327" r:id="rId14"/>
    <p:sldId id="328" r:id="rId15"/>
    <p:sldId id="291" r:id="rId16"/>
    <p:sldId id="348" r:id="rId17"/>
    <p:sldId id="351" r:id="rId18"/>
    <p:sldId id="350" r:id="rId19"/>
    <p:sldId id="333" r:id="rId20"/>
    <p:sldId id="319" r:id="rId21"/>
    <p:sldId id="343" r:id="rId22"/>
    <p:sldId id="329" r:id="rId23"/>
    <p:sldId id="321" r:id="rId24"/>
    <p:sldId id="336" r:id="rId25"/>
    <p:sldId id="337" r:id="rId26"/>
    <p:sldId id="345" r:id="rId27"/>
    <p:sldId id="330" r:id="rId28"/>
    <p:sldId id="331" r:id="rId29"/>
    <p:sldId id="346" r:id="rId30"/>
  </p:sldIdLst>
  <p:sldSz cx="9144000" cy="6858000" type="screen4x3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0000"/>
    <a:srgbClr val="FF0066"/>
    <a:srgbClr val="0000D0"/>
    <a:srgbClr val="D800CA"/>
    <a:srgbClr val="00D700"/>
    <a:srgbClr val="E1DD00"/>
    <a:srgbClr val="00D9CD"/>
    <a:srgbClr val="E3C2D1"/>
    <a:srgbClr val="DBDBEC"/>
    <a:srgbClr val="F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743" autoAdjust="0"/>
  </p:normalViewPr>
  <p:slideViewPr>
    <p:cSldViewPr snapToObjects="1">
      <p:cViewPr>
        <p:scale>
          <a:sx n="90" d="100"/>
          <a:sy n="90" d="100"/>
        </p:scale>
        <p:origin x="-1234" y="26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20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046701666717877E-2"/>
          <c:y val="0.20416251997295332"/>
          <c:w val="0.81560677655201452"/>
          <c:h val="0.6869085658278748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dLbls>
            <c:dLbl>
              <c:idx val="0"/>
              <c:layout>
                <c:manualLayout>
                  <c:x val="-4.202866348183535E-2"/>
                  <c:y val="0.1676272414301558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109,900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08122028994414E-2"/>
                  <c:y val="-7.40729287618447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577,063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(46,7%)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0.2371103034983827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104,700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24761787697337E-2"/>
                  <c:y val="-0.1296758960535292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5,700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0060915217458223E-2"/>
                  <c:y val="-3.07250677015707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40,573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6.6262377466333525E-2"/>
                  <c:y val="5.596839172896292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270,400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21,9%)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8977465860767243"/>
                  <c:y val="5.641527300674922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125,600 (10,2%)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8319855713431397E-2"/>
                  <c:y val="5.356805473899681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109.9</c:v>
                </c:pt>
                <c:pt idx="1">
                  <c:v>577.06299999999999</c:v>
                </c:pt>
                <c:pt idx="2">
                  <c:v>104.7</c:v>
                </c:pt>
                <c:pt idx="3">
                  <c:v>50</c:v>
                </c:pt>
                <c:pt idx="4">
                  <c:v>49.412999999999997</c:v>
                </c:pt>
                <c:pt idx="5">
                  <c:v>270.39999999999998</c:v>
                </c:pt>
                <c:pt idx="6">
                  <c:v>125.6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2020г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5.103451862322627E-2"/>
                  <c:y val="-0.2349758325850743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5598,640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74,0%)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3638035490146492E-7"/>
                  <c:y val="3.60816091949687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1235,936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255099315206101E-2"/>
                  <c:y val="-1.200998147988223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731,275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9,7%)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1465,7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(16,16%)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5598.64</c:v>
                </c:pt>
                <c:pt idx="1">
                  <c:v>1239.191</c:v>
                </c:pt>
                <c:pt idx="2">
                  <c:v>586.79300000000001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75.406377481203094</c:v>
                </c:pt>
                <c:pt idx="1">
                  <c:v>16.690286269042044</c:v>
                </c:pt>
                <c:pt idx="2">
                  <c:v>7.9033362497548705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3.3022335579734642E-2"/>
                  <c:y val="-0.2301860949402103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5517,005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73,5%)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01325621030288E-3"/>
                  <c:y val="-0.17359470922736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1276,127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17,0%)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6567709970759751E-2"/>
                  <c:y val="-2.637730883946252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715,275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81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5517.0050000000001</c:v>
                </c:pt>
                <c:pt idx="1">
                  <c:v>1274.1659999999999</c:v>
                </c:pt>
                <c:pt idx="2">
                  <c:v>586.79300000000001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74.776794790541132</c:v>
                </c:pt>
                <c:pt idx="1">
                  <c:v>17.269886380578704</c:v>
                </c:pt>
                <c:pt idx="2">
                  <c:v>7.9533188288801622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3.0020305072486035E-3"/>
                  <c:y val="-0.2253963572953462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5514,845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73,0%)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789682943029968E-3"/>
                  <c:y val="-0.1650711559442186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1321,150 (17,5%)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0583954028748572E-2"/>
                  <c:y val="-2.637730883946251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715,275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9,5%)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5514.8450000000003</c:v>
                </c:pt>
                <c:pt idx="1">
                  <c:v>1318.1569999999999</c:v>
                </c:pt>
                <c:pt idx="2">
                  <c:v>586.79300000000001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безвозмездные </c:v>
                </c:pt>
                <c:pt idx="1">
                  <c:v>налоговые</c:v>
                </c:pt>
                <c:pt idx="2">
                  <c:v>неналоговые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74.326110087947171</c:v>
                </c:pt>
                <c:pt idx="1">
                  <c:v>17.765409960787327</c:v>
                </c:pt>
                <c:pt idx="2">
                  <c:v>7.9084799512655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5521986918711157"/>
          <c:y val="1.4368081589584988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4.2028427101480449E-2"/>
                  <c:y val="-0.25809147376920027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2.113949513883789E-2"/>
                  <c:y val="-9.69645636345740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6979980947743395E-2"/>
                  <c:y val="-8.1782290754912584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638035490146484E-7"/>
                  <c:y val="-0.1313005074836586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430,36; 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6%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1231683477249574E-2"/>
                  <c:y val="-5.4187277572857677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4835018331296516E-2"/>
                  <c:y val="1.331178246799887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204,432;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 3%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6.710365514942784E-3"/>
                  <c:y val="4.877831709413280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222,214; 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1107536514855323"/>
                  <c:y val="9.09978500673716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5312.9070000000002</c:v>
                </c:pt>
                <c:pt idx="1">
                  <c:v>0</c:v>
                </c:pt>
                <c:pt idx="2">
                  <c:v>258.74900000000002</c:v>
                </c:pt>
                <c:pt idx="3">
                  <c:v>876.745</c:v>
                </c:pt>
                <c:pt idx="4">
                  <c:v>430.36</c:v>
                </c:pt>
                <c:pt idx="5">
                  <c:v>15</c:v>
                </c:pt>
                <c:pt idx="6">
                  <c:v>204.43199999999999</c:v>
                </c:pt>
                <c:pt idx="7">
                  <c:v>222.214</c:v>
                </c:pt>
                <c:pt idx="8">
                  <c:v>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Лист1!$C$2:$C$10</c:f>
              <c:numCache>
                <c:formatCode>0.00</c:formatCode>
                <c:ptCount val="9"/>
                <c:pt idx="0">
                  <c:v>70.759443381265839</c:v>
                </c:pt>
                <c:pt idx="1">
                  <c:v>0</c:v>
                </c:pt>
                <c:pt idx="2">
                  <c:v>3.4461237916378278</c:v>
                </c:pt>
                <c:pt idx="3">
                  <c:v>11.676844369251695</c:v>
                </c:pt>
                <c:pt idx="4">
                  <c:v>5.7317084702520793</c:v>
                </c:pt>
                <c:pt idx="5">
                  <c:v>0.19977606435026765</c:v>
                </c:pt>
                <c:pt idx="6">
                  <c:v>2.7227080258169281</c:v>
                </c:pt>
                <c:pt idx="7">
                  <c:v>2.9595358909020248</c:v>
                </c:pt>
                <c:pt idx="8">
                  <c:v>2.5038600065233547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г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explosion val="25"/>
          <c:dPt>
            <c:idx val="0"/>
            <c:bubble3D val="0"/>
            <c:explosion val="13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0"/>
                  <c:y val="-0.26910134626284687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delete val="1"/>
            </c:dLbl>
            <c:dLbl>
              <c:idx val="2"/>
              <c:layout>
                <c:manualLayout>
                  <c:x val="-0.13856450938075437"/>
                  <c:y val="-9.3787746854766596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3.2372289603755612E-3"/>
                  <c:y val="-0.1632017968775632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2.3638035490146484E-7"/>
                  <c:y val="-0.1217229177689424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2.4233950364852968E-2"/>
                  <c:y val="-6.376562151757865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4.7238250123508739E-3"/>
                  <c:y val="6.599512541147969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240,432;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 3%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4.202866348183535E-2"/>
                  <c:y val="0.14935451110622555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2308325079719275"/>
                  <c:y val="0.12931273430626489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5132.4539999999997</c:v>
                </c:pt>
                <c:pt idx="1">
                  <c:v>0</c:v>
                </c:pt>
                <c:pt idx="2">
                  <c:v>258.74900000000002</c:v>
                </c:pt>
                <c:pt idx="3">
                  <c:v>910.06100000000004</c:v>
                </c:pt>
                <c:pt idx="4">
                  <c:v>430.36</c:v>
                </c:pt>
                <c:pt idx="5">
                  <c:v>15</c:v>
                </c:pt>
                <c:pt idx="6">
                  <c:v>240.43199999999999</c:v>
                </c:pt>
                <c:pt idx="7">
                  <c:v>222.214</c:v>
                </c:pt>
                <c:pt idx="8">
                  <c:v>378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Лист1!$C$2:$C$10</c:f>
              <c:numCache>
                <c:formatCode>0.00</c:formatCode>
                <c:ptCount val="9"/>
                <c:pt idx="0">
                  <c:v>67.645595846727488</c:v>
                </c:pt>
                <c:pt idx="1">
                  <c:v>0</c:v>
                </c:pt>
                <c:pt idx="2">
                  <c:v>3.4103043650746589</c:v>
                </c:pt>
                <c:pt idx="3">
                  <c:v>11.994577759853019</c:v>
                </c:pt>
                <c:pt idx="4">
                  <c:v>5.6721324007185734</c:v>
                </c:pt>
                <c:pt idx="5">
                  <c:v>0.19769956782874476</c:v>
                </c:pt>
                <c:pt idx="6">
                  <c:v>3.1688868328133841</c:v>
                </c:pt>
                <c:pt idx="7">
                  <c:v>2.928774117699779</c:v>
                </c:pt>
                <c:pt idx="8">
                  <c:v>4.982029109284368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5521986918711157"/>
          <c:y val="1.4368081589584988E-2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explosion val="25"/>
          <c:dPt>
            <c:idx val="0"/>
            <c:bubble3D val="0"/>
            <c:explosion val="10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7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4.2028427101480449E-2"/>
                  <c:y val="-0.25809147376920027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342992622569134"/>
                  <c:y val="-0.18622051950608495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/>
                      <a:t>76,05;</a:t>
                    </a:r>
                    <a:r>
                      <a:rPr lang="ru-RU" b="1" dirty="0" smtClean="0"/>
                      <a:t> </a:t>
                    </a:r>
                  </a:p>
                  <a:p>
                    <a:r>
                      <a:rPr lang="en-US" b="1" dirty="0" smtClean="0"/>
                      <a:t> 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7886901455393844E-2"/>
                  <c:y val="-9.6964186519571699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258,624</a:t>
                    </a:r>
                    <a:r>
                      <a:rPr lang="en-US" dirty="0"/>
                      <a:t>; 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2.6979980947743395E-2"/>
                  <c:y val="-8.1782290754912584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6024366086983353E-2"/>
                  <c:y val="-0.1648260311926902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430,36</a:t>
                    </a:r>
                    <a:r>
                      <a:rPr lang="en-US" dirty="0"/>
                      <a:t>; 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6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7.8270263114973038E-2"/>
                  <c:y val="-9.2502161811750888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15</a:t>
                    </a:r>
                    <a:r>
                      <a:rPr lang="en-US" dirty="0"/>
                      <a:t>; 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0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8.4835018331296516E-2"/>
                  <c:y val="1.331178246799887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204,432</a:t>
                    </a:r>
                    <a:r>
                      <a:rPr lang="en-US" dirty="0"/>
                      <a:t>; 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7.0630450044557695E-4"/>
                  <c:y val="6.314639868371779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/>
                      <a:t>222,214; </a:t>
                    </a:r>
                    <a:endParaRPr lang="ru-RU" dirty="0" smtClean="0"/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/>
                      <a:t>3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8"/>
              <c:delete val="1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5511.7079999999996</c:v>
                </c:pt>
                <c:pt idx="1">
                  <c:v>76.05</c:v>
                </c:pt>
                <c:pt idx="2">
                  <c:v>258.62400000000002</c:v>
                </c:pt>
                <c:pt idx="3">
                  <c:v>847.46299999999997</c:v>
                </c:pt>
                <c:pt idx="4">
                  <c:v>430.36</c:v>
                </c:pt>
                <c:pt idx="5">
                  <c:v>15</c:v>
                </c:pt>
                <c:pt idx="6">
                  <c:v>204.43199999999999</c:v>
                </c:pt>
                <c:pt idx="7">
                  <c:v>222.214</c:v>
                </c:pt>
                <c:pt idx="8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социалка</c:v>
                </c:pt>
                <c:pt idx="7">
                  <c:v>физкультура</c:v>
                </c:pt>
                <c:pt idx="8">
                  <c:v>условно утвержденные расходы</c:v>
                </c:pt>
              </c:strCache>
            </c:strRef>
          </c:cat>
          <c:val>
            <c:numRef>
              <c:f>Лист1!$C$2:$C$10</c:f>
              <c:numCache>
                <c:formatCode>0.00</c:formatCode>
                <c:ptCount val="9"/>
                <c:pt idx="0">
                  <c:v>72.849808963988323</c:v>
                </c:pt>
                <c:pt idx="1">
                  <c:v>1.0051744344423386</c:v>
                </c:pt>
                <c:pt idx="2">
                  <c:v>3.4183068104301828</c:v>
                </c:pt>
                <c:pt idx="3">
                  <c:v>11.20115899718353</c:v>
                </c:pt>
                <c:pt idx="4">
                  <c:v>5.6881902643866518</c:v>
                </c:pt>
                <c:pt idx="5">
                  <c:v>0.1982592572864573</c:v>
                </c:pt>
                <c:pt idx="6">
                  <c:v>2.7020357657056691</c:v>
                </c:pt>
                <c:pt idx="7">
                  <c:v>2.9370655065768547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8500507785350667"/>
          <c:w val="0.84262505111725172"/>
          <c:h val="0.70606600794732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dLbls>
            <c:dLbl>
              <c:idx val="0"/>
              <c:layout>
                <c:manualLayout>
                  <c:x val="-2.4016244057988828E-2"/>
                  <c:y val="6.22616868882016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114,846 (9,0%)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042640652220677E-2"/>
                  <c:y val="0.2682041896722531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595,529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(46,7%)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308325079719272"/>
                  <c:y val="-6.469257019335818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109,202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249648384222084E-2"/>
                  <c:y val="-0.1392546171132525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5,700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6771280732400891E-2"/>
                  <c:y val="-0.1244351288658530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42,034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0238011379350293E-2"/>
                  <c:y val="-9.729114522661029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281,216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22,0%)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072819332130939"/>
                  <c:y val="-9.684313260381692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125,600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.10136273274600695"/>
                  <c:y val="0.10625102056747511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 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0.000</c:formatCode>
                <c:ptCount val="8"/>
                <c:pt idx="0">
                  <c:v>114.846</c:v>
                </c:pt>
                <c:pt idx="1">
                  <c:v>595.529</c:v>
                </c:pt>
                <c:pt idx="2">
                  <c:v>109.202</c:v>
                </c:pt>
                <c:pt idx="3">
                  <c:v>50</c:v>
                </c:pt>
                <c:pt idx="4">
                  <c:v>42.033999999999999</c:v>
                </c:pt>
                <c:pt idx="5">
                  <c:v>281.21600000000001</c:v>
                </c:pt>
                <c:pt idx="6">
                  <c:v>125.6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023002172335467"/>
          <c:y val="0"/>
        </c:manualLayout>
      </c:layout>
      <c:overlay val="0"/>
    </c:title>
    <c:autoTitleDeleted val="0"/>
    <c:view3D>
      <c:rotX val="20"/>
      <c:hPercent val="6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32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г.</c:v>
                </c:pt>
              </c:strCache>
            </c:strRef>
          </c:tx>
          <c:dLbls>
            <c:dLbl>
              <c:idx val="0"/>
              <c:layout>
                <c:manualLayout>
                  <c:x val="-8.1054823695712291E-2"/>
                  <c:y val="7.6629768477786603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120,588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2028427101480449E-2"/>
                  <c:y val="0.2634140749123866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618,159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(46,8%)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5310355586967875"/>
                  <c:y val="-8.86389957276641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113,570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799083789744404E-2"/>
                  <c:y val="-0.1057290934042209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5,700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1864946448030597"/>
                  <c:y val="-0.1873228266579578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43,631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(3,3%)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2195004337579511E-3"/>
                  <c:y val="-7.334434257730197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291,902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(22,1%)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.12673225433580665"/>
                  <c:y val="3.733438523277989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125,600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(9,5%)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7326183615532189E-2"/>
                  <c:y val="0.1110400039823344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2,000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0,2%)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НДФЛ</c:v>
                </c:pt>
                <c:pt idx="1">
                  <c:v>Доход от уплаты акцизов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ЕСХН</c:v>
                </c:pt>
                <c:pt idx="4">
                  <c:v>Налог на имущество физических лиц</c:v>
                </c:pt>
                <c:pt idx="5">
                  <c:v>Транспортный налог</c:v>
                </c:pt>
                <c:pt idx="6">
                  <c:v>Земельный налог</c:v>
                </c:pt>
                <c:pt idx="7">
                  <c:v>Госпошлина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120.58799999999999</c:v>
                </c:pt>
                <c:pt idx="1">
                  <c:v>618.15899999999999</c:v>
                </c:pt>
                <c:pt idx="2">
                  <c:v>113.57</c:v>
                </c:pt>
                <c:pt idx="3">
                  <c:v>50</c:v>
                </c:pt>
                <c:pt idx="4">
                  <c:v>43.631</c:v>
                </c:pt>
                <c:pt idx="5">
                  <c:v>291.90199999999999</c:v>
                </c:pt>
                <c:pt idx="6">
                  <c:v>125.6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 г.</c:v>
                </c:pt>
              </c:strCache>
            </c:strRef>
          </c:tx>
          <c:dLbls>
            <c:dLbl>
              <c:idx val="0"/>
              <c:layout>
                <c:manualLayout>
                  <c:x val="2.7018274565237432E-2"/>
                  <c:y val="-0.54149452938121834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415,275 (56,8%)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9026396594231849E-2"/>
                  <c:y val="-9.323074799629371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316,000 (43,2%)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2228565620368422"/>
                  <c:y val="1.4675430316501309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4938600202814346"/>
                  <c:y val="6.554673567368389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аренда имущества</c:v>
                </c:pt>
                <c:pt idx="1">
                  <c:v>прочие поступления от использования имущества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 formatCode="0.000">
                  <c:v>286.79300000000001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г.</c:v>
                </c:pt>
              </c:strCache>
            </c:strRef>
          </c:tx>
          <c:dLbls>
            <c:dLbl>
              <c:idx val="0"/>
              <c:layout>
                <c:manualLayout>
                  <c:x val="2.4016244057988828E-2"/>
                  <c:y val="-0.52233708726177175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415,275 (58,1%)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1014213550740225E-2"/>
                  <c:y val="-0.11238819011574036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 300,000</a:t>
                    </a:r>
                    <a:r>
                      <a:rPr lang="ru-RU" baseline="0" dirty="0" smtClean="0"/>
                      <a:t>  </a:t>
                    </a:r>
                    <a:r>
                      <a:rPr lang="ru-RU" baseline="0" dirty="0" smtClean="0"/>
                      <a:t>(41,9%)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8596137072240228E-2"/>
                  <c:y val="-4.0745390429047519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658179823991188"/>
                  <c:y val="2.5321763947881194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0435578079976921"/>
                  <c:y val="8.07440931534394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аренда имущества</c:v>
                </c:pt>
                <c:pt idx="1">
                  <c:v>прочие поступления от использования имущества, находящегося в собственности поселений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 formatCode="General">
                  <c:v>286.79300000000001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г.</c:v>
                </c:pt>
              </c:strCache>
            </c:strRef>
          </c:tx>
          <c:dLbls>
            <c:dLbl>
              <c:idx val="0"/>
              <c:layout>
                <c:manualLayout>
                  <c:x val="2.7018274565237432E-2"/>
                  <c:y val="-0.5079690056721867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 </a:t>
                    </a:r>
                    <a:r>
                      <a:rPr lang="ru-RU" dirty="0" smtClean="0"/>
                      <a:t>415,275</a:t>
                    </a:r>
                    <a:r>
                      <a:rPr lang="ru-RU" baseline="0" dirty="0" smtClean="0"/>
                      <a:t> (58,1%)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191151337794618E-2"/>
                  <c:y val="-9.3230747996293717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300,000 </a:t>
                    </a:r>
                    <a:r>
                      <a:rPr lang="ru-RU" dirty="0" smtClean="0"/>
                      <a:t>(41,9%)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9569504097653457E-2"/>
                  <c:y val="-2.637768595446488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5681189087737302"/>
                  <c:y val="2.374730881306447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.20612721517940089"/>
                  <c:y val="5.5968014613960573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spPr/>
              <c:txPr>
                <a:bodyPr/>
                <a:lstStyle/>
                <a:p>
                  <a:pPr>
                    <a:defRPr b="1" i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аренда имущества</c:v>
                </c:pt>
                <c:pt idx="1">
                  <c:v>прочие поступления от использования имущества, находящегося в собственности поселений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 formatCode="0.000">
                  <c:v>286.79300000000001</c:v>
                </c:pt>
                <c:pt idx="1">
                  <c:v>300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0.60340813195696941"/>
                  <c:y val="-4.0081183672997026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1155,650</a:t>
                    </a:r>
                  </a:p>
                  <a:p>
                    <a:pPr>
                      <a:defRPr b="1" i="1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(25,4%)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4971747734610977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82,810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0760222859398601"/>
                  <c:y val="-9.1852411207166123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3310,398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3832860178656273"/>
                  <c:y val="1.400491984232067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729,9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(20,11%)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(8,16%)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(10,08%)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12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1063.93</c:v>
                </c:pt>
                <c:pt idx="1">
                  <c:v>79.674000000000007</c:v>
                </c:pt>
                <c:pt idx="2">
                  <c:v>4455.0360000000001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19.003365102953573</c:v>
                </c:pt>
                <c:pt idx="1">
                  <c:v>1.4230956089335982</c:v>
                </c:pt>
                <c:pt idx="2">
                  <c:v>79.573539288112826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dLbls>
            <c:dLbl>
              <c:idx val="0"/>
              <c:layout>
                <c:manualLayout>
                  <c:x val="0.63042640652220672"/>
                  <c:y val="-7.692046914727851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1155,950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(25,4%)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83,940</a:t>
                    </a:r>
                  </a:p>
                  <a:p>
                    <a:r>
                      <a:rPr lang="ru-RU" b="1" dirty="0" smtClean="0"/>
                      <a:t>(1,8%)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3555515108250386E-2"/>
                  <c:y val="4.9094604077243439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3310,398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133793644677781"/>
                  <c:y val="-3.867804598615761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679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(19,17%)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199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(5,62%)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(7,17%)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6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(8,92%)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4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(0,40%)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1058.22</c:v>
                </c:pt>
                <c:pt idx="1">
                  <c:v>3.7490000000000001</c:v>
                </c:pt>
                <c:pt idx="2">
                  <c:v>4455.0360000000001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19.181059288508891</c:v>
                </c:pt>
                <c:pt idx="1">
                  <c:v>6.795353638432447E-2</c:v>
                </c:pt>
                <c:pt idx="2">
                  <c:v>80.750987175106786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 sz="16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c:rich>
      </c:tx>
      <c:layout>
        <c:manualLayout>
          <c:xMode val="edge"/>
          <c:yMode val="edge"/>
          <c:x val="0.37323195026260692"/>
          <c:y val="0"/>
        </c:manualLayout>
      </c:layout>
      <c:overlay val="0"/>
    </c:title>
    <c:autoTitleDeleted val="0"/>
    <c:view3D>
      <c:rotX val="29"/>
      <c:hPercent val="40"/>
      <c:rotY val="15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374139596904726"/>
          <c:w val="0.86363933419162564"/>
          <c:h val="0.725223527730382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dLbls>
            <c:dLbl>
              <c:idx val="0"/>
              <c:layout>
                <c:manualLayout>
                  <c:x val="0.62442234550770959"/>
                  <c:y val="-2.903370691602516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1150,450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(25,3%)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b="1" dirty="0" smtClean="0"/>
                      <a:t>83,940</a:t>
                    </a:r>
                  </a:p>
                  <a:p>
                    <a:r>
                      <a:rPr lang="ru-RU" b="1" dirty="0" smtClean="0"/>
                      <a:t>(1,8%)</a:t>
                    </a:r>
                    <a:endParaRPr lang="en-US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9681241091415376E-2"/>
                  <c:y val="-4.5535128073911524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3310,398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(72,8%)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7665771341310666E-3"/>
                  <c:y val="-4.3467576352592512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69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(17,48%)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8.2997314023931981E-3"/>
                  <c:y val="-7.3828241449190701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200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(5,03%)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862851839991661E-3"/>
                  <c:y val="-0.1020805745615371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254</a:t>
                    </a:r>
                    <a:endParaRPr lang="ru-RU" dirty="0" smtClean="0">
                      <a:solidFill>
                        <a:schemeClr val="tx1"/>
                      </a:solidFill>
                    </a:endParaRP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(6,39%)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2.7665335659872125E-2"/>
                  <c:y val="-7.7685530647651435E-2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8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(8,00%)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2997314023931981E-3"/>
                  <c:y val="-8.6934468181813565E-3"/>
                </c:manualLayout>
              </c:layout>
              <c:tx>
                <c:rich>
                  <a:bodyPr/>
                  <a:lstStyle/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5</a:t>
                    </a:r>
                  </a:p>
                  <a:p>
                    <a:pPr>
                      <a:defRPr b="1" i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(0,38%)</a:t>
                    </a:r>
                    <a:endParaRPr lang="en-US" dirty="0"/>
                  </a:p>
                </c:rich>
              </c:tx>
              <c:spPr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1056.06</c:v>
                </c:pt>
                <c:pt idx="1">
                  <c:v>3.7490000000000001</c:v>
                </c:pt>
                <c:pt idx="2">
                  <c:v>4455.0360000000001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19.149404924345106</c:v>
                </c:pt>
                <c:pt idx="1">
                  <c:v>6.7980151754038418E-2</c:v>
                </c:pt>
                <c:pt idx="2">
                  <c:v>80.782614923900852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C9C6D-6A51-4247-87A4-1575277B074F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627A623-F456-49E6-9CEE-DAA3672B5407}">
      <dgm:prSet phldrT="[Текст]" custT="1"/>
      <dgm:spPr/>
      <dgm:t>
        <a:bodyPr/>
        <a:lstStyle/>
        <a:p>
          <a:pPr algn="ctr"/>
          <a:r>
            <a:rPr lang="ru-RU" sz="2000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C58825-5F4F-41D0-8178-5355F73EDE80}" type="parTrans" cxnId="{CD932D36-ABBF-4337-950C-C43E95D7B95B}">
      <dgm:prSet/>
      <dgm:spPr/>
      <dgm:t>
        <a:bodyPr/>
        <a:lstStyle/>
        <a:p>
          <a:endParaRPr lang="ru-RU"/>
        </a:p>
      </dgm:t>
    </dgm:pt>
    <dgm:pt modelId="{56A9D455-555B-45DB-96CC-EC3F93F05754}" type="sibTrans" cxnId="{CD932D36-ABBF-4337-950C-C43E95D7B95B}">
      <dgm:prSet/>
      <dgm:spPr/>
      <dgm:t>
        <a:bodyPr/>
        <a:lstStyle/>
        <a:p>
          <a:endParaRPr lang="ru-RU"/>
        </a:p>
      </dgm:t>
    </dgm:pt>
    <dgm:pt modelId="{218221A9-4C38-4F17-9344-04F7516440AE}">
      <dgm:prSet phldrT="[Текст]" custT="1"/>
      <dgm:spPr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5589F-096F-4E3E-A1BC-D49273B72AB3}" type="parTrans" cxnId="{7342DC98-6593-45FB-BEF6-36BB73B11D0F}">
      <dgm:prSet/>
      <dgm:spPr/>
      <dgm:t>
        <a:bodyPr/>
        <a:lstStyle/>
        <a:p>
          <a:endParaRPr lang="ru-RU"/>
        </a:p>
      </dgm:t>
    </dgm:pt>
    <dgm:pt modelId="{657C3D9B-04F0-4444-8786-4E19562DC442}" type="sibTrans" cxnId="{7342DC98-6593-45FB-BEF6-36BB73B11D0F}">
      <dgm:prSet/>
      <dgm:spPr/>
      <dgm:t>
        <a:bodyPr/>
        <a:lstStyle/>
        <a:p>
          <a:endParaRPr lang="ru-RU"/>
        </a:p>
      </dgm:t>
    </dgm:pt>
    <dgm:pt modelId="{47DE6AAF-E77F-41E5-887E-2B7590088927}">
      <dgm:prSet phldrT="[Текст]" custT="1"/>
      <dgm:spPr/>
      <dgm:t>
        <a:bodyPr/>
        <a:lstStyle/>
        <a:p>
          <a:pPr algn="ctr"/>
          <a:r>
            <a: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AA7693-4FDD-4AA4-B51C-652E8B28A79E}" type="parTrans" cxnId="{0E446707-9453-4FD4-BC78-351F1BEE3AFF}">
      <dgm:prSet/>
      <dgm:spPr/>
      <dgm:t>
        <a:bodyPr/>
        <a:lstStyle/>
        <a:p>
          <a:endParaRPr lang="ru-RU"/>
        </a:p>
      </dgm:t>
    </dgm:pt>
    <dgm:pt modelId="{D78296D0-EE61-4F7A-BB83-B29F5D0FAF2E}" type="sibTrans" cxnId="{0E446707-9453-4FD4-BC78-351F1BEE3AFF}">
      <dgm:prSet/>
      <dgm:spPr/>
      <dgm:t>
        <a:bodyPr/>
        <a:lstStyle/>
        <a:p>
          <a:endParaRPr lang="ru-RU"/>
        </a:p>
      </dgm:t>
    </dgm:pt>
    <dgm:pt modelId="{D4C136E3-2B52-41D4-B355-0A631098C734}">
      <dgm:prSet custT="1"/>
      <dgm:spPr/>
      <dgm:t>
        <a:bodyPr/>
        <a:lstStyle/>
        <a:p>
          <a:endParaRPr lang="ru-RU" sz="1800" dirty="0"/>
        </a:p>
      </dgm:t>
    </dgm:pt>
    <dgm:pt modelId="{CAAEC522-1EE6-477C-9315-13D95161B2C6}" type="parTrans" cxnId="{DDA24827-781D-420A-805A-95362DA8B5C9}">
      <dgm:prSet/>
      <dgm:spPr/>
      <dgm:t>
        <a:bodyPr/>
        <a:lstStyle/>
        <a:p>
          <a:endParaRPr lang="ru-RU"/>
        </a:p>
      </dgm:t>
    </dgm:pt>
    <dgm:pt modelId="{542ED1C8-C58B-46C1-8B4B-217383B74ED8}" type="sibTrans" cxnId="{DDA24827-781D-420A-805A-95362DA8B5C9}">
      <dgm:prSet/>
      <dgm:spPr/>
      <dgm:t>
        <a:bodyPr/>
        <a:lstStyle/>
        <a:p>
          <a:endParaRPr lang="ru-RU"/>
        </a:p>
      </dgm:t>
    </dgm:pt>
    <dgm:pt modelId="{4EDB460E-EA2F-4B80-AEEC-65936D828CCA}" type="pres">
      <dgm:prSet presAssocID="{F72C9C6D-6A51-4247-87A4-1575277B074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3CDFDD-DB88-40D3-B31F-08B0A5D02257}" type="pres">
      <dgm:prSet presAssocID="{9627A623-F456-49E6-9CEE-DAA3672B5407}" presName="parentLin" presStyleCnt="0"/>
      <dgm:spPr/>
    </dgm:pt>
    <dgm:pt modelId="{E7FC8D2D-AAE0-49BA-AE07-D93E3B7B6599}" type="pres">
      <dgm:prSet presAssocID="{9627A623-F456-49E6-9CEE-DAA3672B540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8FFED77-E205-4786-9C92-75818F45B3C3}" type="pres">
      <dgm:prSet presAssocID="{9627A623-F456-49E6-9CEE-DAA3672B5407}" presName="parentText" presStyleLbl="node1" presStyleIdx="0" presStyleCnt="3" custScaleX="39494" custScaleY="98035" custLinFactNeighborX="-100000" custLinFactNeighborY="348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CF280-A800-4A52-9348-48B5CE864AA0}" type="pres">
      <dgm:prSet presAssocID="{9627A623-F456-49E6-9CEE-DAA3672B5407}" presName="negativeSpace" presStyleCnt="0"/>
      <dgm:spPr/>
    </dgm:pt>
    <dgm:pt modelId="{3F006C1C-44CC-40A3-93A0-4C77B17DE774}" type="pres">
      <dgm:prSet presAssocID="{9627A623-F456-49E6-9CEE-DAA3672B5407}" presName="childText" presStyleLbl="conFgAcc1" presStyleIdx="0" presStyleCnt="3" custScaleY="94049" custLinFactNeighborX="21" custLinFactNeighborY="-14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34631-6144-4228-8D06-27AB84B1D686}" type="pres">
      <dgm:prSet presAssocID="{56A9D455-555B-45DB-96CC-EC3F93F05754}" presName="spaceBetweenRectangles" presStyleCnt="0"/>
      <dgm:spPr/>
    </dgm:pt>
    <dgm:pt modelId="{A0BDE4B3-C4CF-48C6-9A36-500B2C3489D7}" type="pres">
      <dgm:prSet presAssocID="{218221A9-4C38-4F17-9344-04F7516440AE}" presName="parentLin" presStyleCnt="0"/>
      <dgm:spPr/>
    </dgm:pt>
    <dgm:pt modelId="{A8C73946-C8F9-4786-96E6-D3060C361670}" type="pres">
      <dgm:prSet presAssocID="{218221A9-4C38-4F17-9344-04F7516440A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6F08A94-15C6-481E-9154-B20A5FEF7382}" type="pres">
      <dgm:prSet presAssocID="{218221A9-4C38-4F17-9344-04F7516440AE}" presName="parentText" presStyleLbl="node1" presStyleIdx="1" presStyleCnt="3" custScaleX="39494" custScaleY="98035" custLinFactNeighborX="-100000" custLinFactNeighborY="316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7E01B-2FE7-4714-993D-04B86A559172}" type="pres">
      <dgm:prSet presAssocID="{218221A9-4C38-4F17-9344-04F7516440AE}" presName="negativeSpace" presStyleCnt="0"/>
      <dgm:spPr/>
    </dgm:pt>
    <dgm:pt modelId="{82E27E00-3670-49D0-864C-CE6F328784BA}" type="pres">
      <dgm:prSet presAssocID="{218221A9-4C38-4F17-9344-04F7516440AE}" presName="childText" presStyleLbl="conFgAcc1" presStyleIdx="1" presStyleCnt="3" custScaleY="97371" custLinFactNeighborY="-41364">
        <dgm:presLayoutVars>
          <dgm:bulletEnabled val="1"/>
        </dgm:presLayoutVars>
      </dgm:prSet>
      <dgm:spPr/>
    </dgm:pt>
    <dgm:pt modelId="{4FBEA8CE-36EC-4653-AD90-08F2B7C28F2F}" type="pres">
      <dgm:prSet presAssocID="{657C3D9B-04F0-4444-8786-4E19562DC442}" presName="spaceBetweenRectangles" presStyleCnt="0"/>
      <dgm:spPr/>
    </dgm:pt>
    <dgm:pt modelId="{AB243640-CBD1-43F3-9550-87CD853188CF}" type="pres">
      <dgm:prSet presAssocID="{47DE6AAF-E77F-41E5-887E-2B7590088927}" presName="parentLin" presStyleCnt="0"/>
      <dgm:spPr/>
    </dgm:pt>
    <dgm:pt modelId="{537D21AA-C489-45EE-A8B2-F1889B87C301}" type="pres">
      <dgm:prSet presAssocID="{47DE6AAF-E77F-41E5-887E-2B759008892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6324098-4C94-444C-ACA4-D91C5374D090}" type="pres">
      <dgm:prSet presAssocID="{47DE6AAF-E77F-41E5-887E-2B7590088927}" presName="parentText" presStyleLbl="node1" presStyleIdx="2" presStyleCnt="3" custScaleX="39494" custScaleY="98035" custLinFactNeighborX="-100000" custLinFactNeighborY="174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859D56-97BB-4716-9C87-9D28D85A49EB}" type="pres">
      <dgm:prSet presAssocID="{47DE6AAF-E77F-41E5-887E-2B7590088927}" presName="negativeSpace" presStyleCnt="0"/>
      <dgm:spPr/>
    </dgm:pt>
    <dgm:pt modelId="{68FB6DFD-8703-4046-9703-C2FCDB4EF6BF}" type="pres">
      <dgm:prSet presAssocID="{47DE6AAF-E77F-41E5-887E-2B7590088927}" presName="childText" presStyleLbl="conFgAcc1" presStyleIdx="2" presStyleCnt="3" custScaleY="103172" custLinFactNeighborY="-51403">
        <dgm:presLayoutVars>
          <dgm:bulletEnabled val="1"/>
        </dgm:presLayoutVars>
      </dgm:prSet>
      <dgm:spPr/>
    </dgm:pt>
  </dgm:ptLst>
  <dgm:cxnLst>
    <dgm:cxn modelId="{7342DC98-6593-45FB-BEF6-36BB73B11D0F}" srcId="{F72C9C6D-6A51-4247-87A4-1575277B074F}" destId="{218221A9-4C38-4F17-9344-04F7516440AE}" srcOrd="1" destOrd="0" parTransId="{E5A5589F-096F-4E3E-A1BC-D49273B72AB3}" sibTransId="{657C3D9B-04F0-4444-8786-4E19562DC442}"/>
    <dgm:cxn modelId="{0E446707-9453-4FD4-BC78-351F1BEE3AFF}" srcId="{F72C9C6D-6A51-4247-87A4-1575277B074F}" destId="{47DE6AAF-E77F-41E5-887E-2B7590088927}" srcOrd="2" destOrd="0" parTransId="{67AA7693-4FDD-4AA4-B51C-652E8B28A79E}" sibTransId="{D78296D0-EE61-4F7A-BB83-B29F5D0FAF2E}"/>
    <dgm:cxn modelId="{673F727F-BB2F-4833-AFD9-E72732A12C65}" type="presOf" srcId="{F72C9C6D-6A51-4247-87A4-1575277B074F}" destId="{4EDB460E-EA2F-4B80-AEEC-65936D828CCA}" srcOrd="0" destOrd="0" presId="urn:microsoft.com/office/officeart/2005/8/layout/list1"/>
    <dgm:cxn modelId="{0D7EA2C6-6327-4F65-B34E-5C41E7340FB5}" type="presOf" srcId="{218221A9-4C38-4F17-9344-04F7516440AE}" destId="{A8C73946-C8F9-4786-96E6-D3060C361670}" srcOrd="0" destOrd="0" presId="urn:microsoft.com/office/officeart/2005/8/layout/list1"/>
    <dgm:cxn modelId="{DDA24827-781D-420A-805A-95362DA8B5C9}" srcId="{9627A623-F456-49E6-9CEE-DAA3672B5407}" destId="{D4C136E3-2B52-41D4-B355-0A631098C734}" srcOrd="0" destOrd="0" parTransId="{CAAEC522-1EE6-477C-9315-13D95161B2C6}" sibTransId="{542ED1C8-C58B-46C1-8B4B-217383B74ED8}"/>
    <dgm:cxn modelId="{B811D836-AD63-4EDA-9723-767181075CD2}" type="presOf" srcId="{9627A623-F456-49E6-9CEE-DAA3672B5407}" destId="{E7FC8D2D-AAE0-49BA-AE07-D93E3B7B6599}" srcOrd="0" destOrd="0" presId="urn:microsoft.com/office/officeart/2005/8/layout/list1"/>
    <dgm:cxn modelId="{CB9D3F4A-0227-4DF0-8757-0448ED526A12}" type="presOf" srcId="{9627A623-F456-49E6-9CEE-DAA3672B5407}" destId="{F8FFED77-E205-4786-9C92-75818F45B3C3}" srcOrd="1" destOrd="0" presId="urn:microsoft.com/office/officeart/2005/8/layout/list1"/>
    <dgm:cxn modelId="{713E71B4-C7F1-4C99-A285-31F8E42D109C}" type="presOf" srcId="{218221A9-4C38-4F17-9344-04F7516440AE}" destId="{26F08A94-15C6-481E-9154-B20A5FEF7382}" srcOrd="1" destOrd="0" presId="urn:microsoft.com/office/officeart/2005/8/layout/list1"/>
    <dgm:cxn modelId="{CD932D36-ABBF-4337-950C-C43E95D7B95B}" srcId="{F72C9C6D-6A51-4247-87A4-1575277B074F}" destId="{9627A623-F456-49E6-9CEE-DAA3672B5407}" srcOrd="0" destOrd="0" parTransId="{43C58825-5F4F-41D0-8178-5355F73EDE80}" sibTransId="{56A9D455-555B-45DB-96CC-EC3F93F05754}"/>
    <dgm:cxn modelId="{CE06CB27-3016-4178-AC41-097A17C71163}" type="presOf" srcId="{47DE6AAF-E77F-41E5-887E-2B7590088927}" destId="{537D21AA-C489-45EE-A8B2-F1889B87C301}" srcOrd="0" destOrd="0" presId="urn:microsoft.com/office/officeart/2005/8/layout/list1"/>
    <dgm:cxn modelId="{62ACCF19-8D71-4662-A87A-525DF1C2BC61}" type="presOf" srcId="{47DE6AAF-E77F-41E5-887E-2B7590088927}" destId="{B6324098-4C94-444C-ACA4-D91C5374D090}" srcOrd="1" destOrd="0" presId="urn:microsoft.com/office/officeart/2005/8/layout/list1"/>
    <dgm:cxn modelId="{49989055-CDD0-4EA3-8D7C-1315B80A38FE}" type="presOf" srcId="{D4C136E3-2B52-41D4-B355-0A631098C734}" destId="{3F006C1C-44CC-40A3-93A0-4C77B17DE774}" srcOrd="0" destOrd="0" presId="urn:microsoft.com/office/officeart/2005/8/layout/list1"/>
    <dgm:cxn modelId="{E4B4AEF6-EECD-4E4A-A17E-F909E9812213}" type="presParOf" srcId="{4EDB460E-EA2F-4B80-AEEC-65936D828CCA}" destId="{A43CDFDD-DB88-40D3-B31F-08B0A5D02257}" srcOrd="0" destOrd="0" presId="urn:microsoft.com/office/officeart/2005/8/layout/list1"/>
    <dgm:cxn modelId="{EDD9CE46-C0B0-4106-AF62-793A1ACD567F}" type="presParOf" srcId="{A43CDFDD-DB88-40D3-B31F-08B0A5D02257}" destId="{E7FC8D2D-AAE0-49BA-AE07-D93E3B7B6599}" srcOrd="0" destOrd="0" presId="urn:microsoft.com/office/officeart/2005/8/layout/list1"/>
    <dgm:cxn modelId="{0C889BEE-A783-471C-B1BF-975E01230511}" type="presParOf" srcId="{A43CDFDD-DB88-40D3-B31F-08B0A5D02257}" destId="{F8FFED77-E205-4786-9C92-75818F45B3C3}" srcOrd="1" destOrd="0" presId="urn:microsoft.com/office/officeart/2005/8/layout/list1"/>
    <dgm:cxn modelId="{1F932805-922E-42D4-BE41-18AA226AEDBB}" type="presParOf" srcId="{4EDB460E-EA2F-4B80-AEEC-65936D828CCA}" destId="{75FCF280-A800-4A52-9348-48B5CE864AA0}" srcOrd="1" destOrd="0" presId="urn:microsoft.com/office/officeart/2005/8/layout/list1"/>
    <dgm:cxn modelId="{FE299367-6EB2-4CBE-B7CA-D863BB6D1ACC}" type="presParOf" srcId="{4EDB460E-EA2F-4B80-AEEC-65936D828CCA}" destId="{3F006C1C-44CC-40A3-93A0-4C77B17DE774}" srcOrd="2" destOrd="0" presId="urn:microsoft.com/office/officeart/2005/8/layout/list1"/>
    <dgm:cxn modelId="{0934B097-014B-46D2-8C9D-816A1A15B7AB}" type="presParOf" srcId="{4EDB460E-EA2F-4B80-AEEC-65936D828CCA}" destId="{DB434631-6144-4228-8D06-27AB84B1D686}" srcOrd="3" destOrd="0" presId="urn:microsoft.com/office/officeart/2005/8/layout/list1"/>
    <dgm:cxn modelId="{6743CC84-DB12-4F21-A73A-CB04BD820AD9}" type="presParOf" srcId="{4EDB460E-EA2F-4B80-AEEC-65936D828CCA}" destId="{A0BDE4B3-C4CF-48C6-9A36-500B2C3489D7}" srcOrd="4" destOrd="0" presId="urn:microsoft.com/office/officeart/2005/8/layout/list1"/>
    <dgm:cxn modelId="{00539409-34AE-405B-8B0F-1A1E9782C9A7}" type="presParOf" srcId="{A0BDE4B3-C4CF-48C6-9A36-500B2C3489D7}" destId="{A8C73946-C8F9-4786-96E6-D3060C361670}" srcOrd="0" destOrd="0" presId="urn:microsoft.com/office/officeart/2005/8/layout/list1"/>
    <dgm:cxn modelId="{9767179A-4998-4F7C-9F89-C447252721D4}" type="presParOf" srcId="{A0BDE4B3-C4CF-48C6-9A36-500B2C3489D7}" destId="{26F08A94-15C6-481E-9154-B20A5FEF7382}" srcOrd="1" destOrd="0" presId="urn:microsoft.com/office/officeart/2005/8/layout/list1"/>
    <dgm:cxn modelId="{64B0D249-D571-4FEB-8E87-C4281EDC097E}" type="presParOf" srcId="{4EDB460E-EA2F-4B80-AEEC-65936D828CCA}" destId="{01F7E01B-2FE7-4714-993D-04B86A559172}" srcOrd="5" destOrd="0" presId="urn:microsoft.com/office/officeart/2005/8/layout/list1"/>
    <dgm:cxn modelId="{BC9E5584-547F-465B-BAF4-FCF437BE327A}" type="presParOf" srcId="{4EDB460E-EA2F-4B80-AEEC-65936D828CCA}" destId="{82E27E00-3670-49D0-864C-CE6F328784BA}" srcOrd="6" destOrd="0" presId="urn:microsoft.com/office/officeart/2005/8/layout/list1"/>
    <dgm:cxn modelId="{603D7E95-4FA0-45B5-A353-87CF73232C68}" type="presParOf" srcId="{4EDB460E-EA2F-4B80-AEEC-65936D828CCA}" destId="{4FBEA8CE-36EC-4653-AD90-08F2B7C28F2F}" srcOrd="7" destOrd="0" presId="urn:microsoft.com/office/officeart/2005/8/layout/list1"/>
    <dgm:cxn modelId="{7CECFBDB-CB8F-4B25-A97E-F659ED8A7701}" type="presParOf" srcId="{4EDB460E-EA2F-4B80-AEEC-65936D828CCA}" destId="{AB243640-CBD1-43F3-9550-87CD853188CF}" srcOrd="8" destOrd="0" presId="urn:microsoft.com/office/officeart/2005/8/layout/list1"/>
    <dgm:cxn modelId="{06FE59CB-2B75-49DD-82F4-A1DE05EB41C1}" type="presParOf" srcId="{AB243640-CBD1-43F3-9550-87CD853188CF}" destId="{537D21AA-C489-45EE-A8B2-F1889B87C301}" srcOrd="0" destOrd="0" presId="urn:microsoft.com/office/officeart/2005/8/layout/list1"/>
    <dgm:cxn modelId="{995425D5-F9D1-401C-9AB8-0825D8DB6E82}" type="presParOf" srcId="{AB243640-CBD1-43F3-9550-87CD853188CF}" destId="{B6324098-4C94-444C-ACA4-D91C5374D090}" srcOrd="1" destOrd="0" presId="urn:microsoft.com/office/officeart/2005/8/layout/list1"/>
    <dgm:cxn modelId="{B09D3AF9-77CF-47CE-AB8B-4C8985D8ABDA}" type="presParOf" srcId="{4EDB460E-EA2F-4B80-AEEC-65936D828CCA}" destId="{A0859D56-97BB-4716-9C87-9D28D85A49EB}" srcOrd="9" destOrd="0" presId="urn:microsoft.com/office/officeart/2005/8/layout/list1"/>
    <dgm:cxn modelId="{7B62EA73-4A0E-4197-997C-F4EC47D4D93E}" type="presParOf" srcId="{4EDB460E-EA2F-4B80-AEEC-65936D828CCA}" destId="{68FB6DFD-8703-4046-9703-C2FCDB4EF6B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06C1C-44CC-40A3-93A0-4C77B17DE774}">
      <dsp:nvSpPr>
        <dsp:cNvPr id="0" name=""/>
        <dsp:cNvSpPr/>
      </dsp:nvSpPr>
      <dsp:spPr>
        <a:xfrm>
          <a:off x="0" y="597354"/>
          <a:ext cx="8280920" cy="97171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2691" tIns="853948" rIns="64269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/>
        </a:p>
      </dsp:txBody>
      <dsp:txXfrm>
        <a:off x="0" y="597354"/>
        <a:ext cx="8280920" cy="971714"/>
      </dsp:txXfrm>
    </dsp:sp>
    <dsp:sp modelId="{F8FFED77-E205-4786-9C92-75818F45B3C3}">
      <dsp:nvSpPr>
        <dsp:cNvPr id="0" name=""/>
        <dsp:cNvSpPr/>
      </dsp:nvSpPr>
      <dsp:spPr>
        <a:xfrm>
          <a:off x="0" y="471054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000" b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528976"/>
        <a:ext cx="2173482" cy="1070693"/>
      </dsp:txXfrm>
    </dsp:sp>
    <dsp:sp modelId="{82E27E00-3670-49D0-864C-CE6F328784BA}">
      <dsp:nvSpPr>
        <dsp:cNvPr id="0" name=""/>
        <dsp:cNvSpPr/>
      </dsp:nvSpPr>
      <dsp:spPr>
        <a:xfrm>
          <a:off x="0" y="2313256"/>
          <a:ext cx="8280920" cy="10060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F08A94-15C6-481E-9154-B20A5FEF7382}">
      <dsp:nvSpPr>
        <dsp:cNvPr id="0" name=""/>
        <dsp:cNvSpPr/>
      </dsp:nvSpPr>
      <dsp:spPr>
        <a:xfrm>
          <a:off x="0" y="2206840"/>
          <a:ext cx="2289326" cy="1186537"/>
        </a:xfrm>
        <a:prstGeom prst="roundRect">
          <a:avLst/>
        </a:prstGeom>
        <a:gradFill rotWithShape="0">
          <a:gsLst>
            <a:gs pos="0">
              <a:srgbClr val="43D126"/>
            </a:gs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Рассмотрение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2264762"/>
        <a:ext cx="2173482" cy="1070693"/>
      </dsp:txXfrm>
    </dsp:sp>
    <dsp:sp modelId="{68FB6DFD-8703-4046-9703-C2FCDB4EF6BF}">
      <dsp:nvSpPr>
        <dsp:cNvPr id="0" name=""/>
        <dsp:cNvSpPr/>
      </dsp:nvSpPr>
      <dsp:spPr>
        <a:xfrm>
          <a:off x="0" y="3902580"/>
          <a:ext cx="8280920" cy="10659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324098-4C94-444C-ACA4-D91C5374D090}">
      <dsp:nvSpPr>
        <dsp:cNvPr id="0" name=""/>
        <dsp:cNvSpPr/>
      </dsp:nvSpPr>
      <dsp:spPr>
        <a:xfrm>
          <a:off x="0" y="3843426"/>
          <a:ext cx="2289326" cy="1186537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099" tIns="0" rIns="219099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Утверждение проекта бюджета</a:t>
          </a:r>
          <a:endParaRPr lang="ru-RU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922" y="3901348"/>
        <a:ext cx="2173482" cy="1070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2.3638E-7</cdr:x>
      <cdr:y>0.21145</cdr:y>
    </cdr:from>
    <cdr:to>
      <cdr:x>0.85946</cdr:x>
      <cdr:y>0.94985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1" y="560712"/>
          <a:ext cx="3635920" cy="1958023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0.2029</cdr:y>
    </cdr:from>
    <cdr:to>
      <cdr:x>0.86327</cdr:x>
      <cdr:y>0.94967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8030"/>
          <a:ext cx="3652038" cy="1980218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0.24793</cdr:y>
    </cdr:from>
    <cdr:to>
      <cdr:x>0.86327</cdr:x>
      <cdr:y>0.95115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-2445160" y="657439"/>
          <a:ext cx="3652038" cy="1864736"/>
        </a:xfrm>
        <a:prstGeom xmlns:a="http://schemas.openxmlformats.org/drawingml/2006/main" prst="rect">
          <a:avLst/>
        </a:prstGeom>
      </cdr:spPr>
    </cdr:pic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0.23191</cdr:y>
    </cdr:from>
    <cdr:to>
      <cdr:x>0.85946</cdr:x>
      <cdr:y>0.92285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641252"/>
          <a:ext cx="3635920" cy="191051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0.6304</cdr:x>
      <cdr:y>0.84147</cdr:y>
    </cdr:from>
    <cdr:to>
      <cdr:x>0.74742</cdr:x>
      <cdr:y>0.87402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666900" y="2326743"/>
          <a:ext cx="495055" cy="9001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0.22894</cdr:y>
    </cdr:from>
    <cdr:to>
      <cdr:x>0.86327</cdr:x>
      <cdr:y>0.93438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628045"/>
          <a:ext cx="3652038" cy="1935209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0.66171</cdr:x>
      <cdr:y>0.85235</cdr:y>
    </cdr:from>
    <cdr:to>
      <cdr:x>0.77599</cdr:x>
      <cdr:y>0.86876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>
          <a:off x="2799335" y="2338230"/>
          <a:ext cx="483488" cy="45005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0.22064</cdr:y>
    </cdr:from>
    <cdr:to>
      <cdr:x>0.86327</cdr:x>
      <cdr:y>0.9294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5075"/>
          <a:ext cx="3652038" cy="187943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0.63606</cdr:x>
      <cdr:y>0.85881</cdr:y>
    </cdr:from>
    <cdr:to>
      <cdr:x>0.77435</cdr:x>
      <cdr:y>0.9294</cdr:y>
    </cdr:to>
    <cdr:cxnSp macro="">
      <cdr:nvCxnSpPr>
        <cdr:cNvPr id="3" name="Соединительная линия уступом 2"/>
        <cdr:cNvCxnSpPr/>
      </cdr:nvCxnSpPr>
      <cdr:spPr>
        <a:xfrm xmlns:a="http://schemas.openxmlformats.org/drawingml/2006/main">
          <a:off x="2690815" y="2277311"/>
          <a:ext cx="585065" cy="187200"/>
        </a:xfrm>
        <a:prstGeom xmlns:a="http://schemas.openxmlformats.org/drawingml/2006/main" prst="bentConnector3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0.00527</cdr:x>
      <cdr:y>0.21929</cdr:y>
    </cdr:from>
    <cdr:to>
      <cdr:x>0.86854</cdr:x>
      <cdr:y>0.94326</cdr:y>
    </cdr:to>
    <cdr:pic>
      <cdr:nvPicPr>
        <cdr:cNvPr id="8" name="Рисунок 7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22315" y="581481"/>
          <a:ext cx="3652038" cy="1919759"/>
        </a:xfrm>
        <a:prstGeom xmlns:a="http://schemas.openxmlformats.org/drawingml/2006/main" prst="rect">
          <a:avLst/>
        </a:prstGeom>
      </cdr:spPr>
    </cdr:pic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0.2029</cdr:y>
    </cdr:from>
    <cdr:to>
      <cdr:x>0.86327</cdr:x>
      <cdr:y>0.94967</cdr:y>
    </cdr:to>
    <cdr:pic>
      <cdr:nvPicPr>
        <cdr:cNvPr id="5" name="Рисунок 4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38030"/>
          <a:ext cx="3652038" cy="1980220"/>
        </a:xfrm>
        <a:prstGeom xmlns:a="http://schemas.openxmlformats.org/drawingml/2006/main" prst="rect">
          <a:avLst/>
        </a:prstGeom>
      </cdr:spPr>
    </cdr:pic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0.22064</cdr:y>
    </cdr:from>
    <cdr:to>
      <cdr:x>0.86327</cdr:x>
      <cdr:y>0.93346</cdr:y>
    </cdr:to>
    <cdr:pic>
      <cdr:nvPicPr>
        <cdr:cNvPr id="4" name="Рисунок 3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0" y="585073"/>
          <a:ext cx="3652038" cy="189020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4137A86-F240-49D7-9D63-C2A85342C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421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818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079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137A86-F240-49D7-9D63-C2A85342C96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009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1E30A-3CE8-4E1A-BA70-C5051F0E9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224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004E9-3B9B-471E-BFD9-F1621D217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91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B88E0-33A9-4E4E-BC12-C7C2F92E6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4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70080-679F-44F7-9008-A3037B8CB9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AD586-5BA2-4A29-A9FB-10706F6EA58B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00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2006-297F-4971-8272-4C2676CCD47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A4CDE-3E0B-40E7-AF1F-04094F9D5B5A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76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C82C9C-685F-4024-8B35-0F97E7DEAEB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05EC6-92FF-4973-83BF-C3CD0B03602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659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bk object 17"/>
          <p:cNvSpPr>
            <a:spLocks noChangeArrowheads="1"/>
          </p:cNvSpPr>
          <p:nvPr/>
        </p:nvSpPr>
        <p:spPr bwMode="auto">
          <a:xfrm>
            <a:off x="1000125" y="17463"/>
            <a:ext cx="8143875" cy="1090612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bk object 18"/>
          <p:cNvSpPr>
            <a:spLocks noChangeArrowheads="1"/>
          </p:cNvSpPr>
          <p:nvPr/>
        </p:nvSpPr>
        <p:spPr bwMode="auto">
          <a:xfrm>
            <a:off x="1319213" y="84138"/>
            <a:ext cx="5175250" cy="6223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bk object 19"/>
          <p:cNvSpPr>
            <a:spLocks noChangeArrowheads="1"/>
          </p:cNvSpPr>
          <p:nvPr/>
        </p:nvSpPr>
        <p:spPr bwMode="auto">
          <a:xfrm>
            <a:off x="6121400" y="84138"/>
            <a:ext cx="465138" cy="62230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bk object 20"/>
          <p:cNvSpPr>
            <a:spLocks noChangeArrowheads="1"/>
          </p:cNvSpPr>
          <p:nvPr/>
        </p:nvSpPr>
        <p:spPr bwMode="auto">
          <a:xfrm>
            <a:off x="6215063" y="84138"/>
            <a:ext cx="2743200" cy="62230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bk object 21"/>
          <p:cNvSpPr>
            <a:spLocks noChangeArrowheads="1"/>
          </p:cNvSpPr>
          <p:nvPr/>
        </p:nvSpPr>
        <p:spPr bwMode="auto">
          <a:xfrm>
            <a:off x="6978650" y="419100"/>
            <a:ext cx="449263" cy="623888"/>
          </a:xfrm>
          <a:prstGeom prst="rect">
            <a:avLst/>
          </a:prstGeom>
          <a:blipFill dpi="0" rotWithShape="1">
            <a:blip r:embed="rId7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1"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9" name="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754E51-06D8-479F-BA61-086DDFD3F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5A435-BA02-47CD-80F9-C7881C3AA0A7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464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F97E900-1C51-4FD4-89E5-6FBE095863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A7146-739C-44F5-A7DA-38D3CD920689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86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6964" y="274639"/>
            <a:ext cx="8230073" cy="16065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276225"/>
          </a:xfrm>
        </p:spPr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F9542C4-5F37-42C1-86F3-C884ECB16B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68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BE36-5433-4365-9BC1-FBCB4C263F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01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B9227-5B98-479C-AD8A-4E44BB190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9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13FD-1BEC-4CDA-8425-CCFB2E10E6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723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58AA2-29D9-428C-9390-D502981BC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80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0960-EF4C-49D3-A4E5-C70BDF4C5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988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D6E88-548E-489D-AF00-C96CC6C87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58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A1F30A-78BE-4B63-AE5D-730CD9C47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4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544CD-49D6-4BCD-A4E0-F037D6BFC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499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F2D62A-BAC5-4A75-9E19-BA1A55558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174625" y="139700"/>
            <a:ext cx="879475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257175" y="1536700"/>
            <a:ext cx="86296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6378575"/>
            <a:ext cx="292735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8575"/>
            <a:ext cx="2103438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6386BA-E1C8-4462-9405-3C4E7D5241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513513"/>
            <a:ext cx="361950" cy="669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5400" fontAlgn="auto">
              <a:spcBef>
                <a:spcPts val="0"/>
              </a:spcBef>
              <a:spcAft>
                <a:spcPts val="0"/>
              </a:spcAft>
              <a:defRPr sz="2200" b="1" spc="-15">
                <a:latin typeface="Arial"/>
                <a:cs typeface="Arial"/>
              </a:defRPr>
            </a:lvl1pPr>
          </a:lstStyle>
          <a:p>
            <a:pPr>
              <a:defRPr/>
            </a:pPr>
            <a:fld id="{87339A77-940D-4CC5-998D-0ABDB4325EA1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b="0" spc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1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13" Type="http://schemas.openxmlformats.org/officeDocument/2006/relationships/image" Target="../media/image29.jpeg"/><Relationship Id="rId3" Type="http://schemas.openxmlformats.org/officeDocument/2006/relationships/chart" Target="../charts/chart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8.jpeg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2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11" Type="http://schemas.openxmlformats.org/officeDocument/2006/relationships/image" Target="../media/image27.jpeg"/><Relationship Id="rId5" Type="http://schemas.openxmlformats.org/officeDocument/2006/relationships/chart" Target="../charts/chart3.xml"/><Relationship Id="rId15" Type="http://schemas.openxmlformats.org/officeDocument/2006/relationships/image" Target="../media/image31.jpeg"/><Relationship Id="rId10" Type="http://schemas.openxmlformats.org/officeDocument/2006/relationships/image" Target="../media/image26.jpeg"/><Relationship Id="rId4" Type="http://schemas.openxmlformats.org/officeDocument/2006/relationships/chart" Target="../charts/chart2.xml"/><Relationship Id="rId9" Type="http://schemas.openxmlformats.org/officeDocument/2006/relationships/oleObject" Target="../embeddings/oleObject2.bin"/><Relationship Id="rId1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chart" Target="../charts/chart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jpeg"/><Relationship Id="rId11" Type="http://schemas.openxmlformats.org/officeDocument/2006/relationships/image" Target="../media/image34.png"/><Relationship Id="rId5" Type="http://schemas.openxmlformats.org/officeDocument/2006/relationships/chart" Target="../charts/chart6.xml"/><Relationship Id="rId10" Type="http://schemas.openxmlformats.org/officeDocument/2006/relationships/image" Target="../media/image9.png"/><Relationship Id="rId4" Type="http://schemas.openxmlformats.org/officeDocument/2006/relationships/chart" Target="../charts/chart5.xml"/><Relationship Id="rId9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chart" Target="../charts/chart7.xml"/><Relationship Id="rId7" Type="http://schemas.openxmlformats.org/officeDocument/2006/relationships/image" Target="../media/image2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9.png"/><Relationship Id="rId7" Type="http://schemas.openxmlformats.org/officeDocument/2006/relationships/image" Target="../media/image25.jpeg"/><Relationship Id="rId12" Type="http://schemas.openxmlformats.org/officeDocument/2006/relationships/image" Target="../media/image2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chart" Target="../charts/chart12.xml"/><Relationship Id="rId11" Type="http://schemas.openxmlformats.org/officeDocument/2006/relationships/image" Target="../media/image26.jpeg"/><Relationship Id="rId5" Type="http://schemas.openxmlformats.org/officeDocument/2006/relationships/chart" Target="../charts/chart11.xml"/><Relationship Id="rId10" Type="http://schemas.openxmlformats.org/officeDocument/2006/relationships/oleObject" Target="../embeddings/oleObject6.bin"/><Relationship Id="rId4" Type="http://schemas.openxmlformats.org/officeDocument/2006/relationships/chart" Target="../charts/chart10.xml"/><Relationship Id="rId9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5.jpeg"/><Relationship Id="rId18" Type="http://schemas.openxmlformats.org/officeDocument/2006/relationships/image" Target="../media/image45.jpeg"/><Relationship Id="rId3" Type="http://schemas.openxmlformats.org/officeDocument/2006/relationships/image" Target="../media/image9.png"/><Relationship Id="rId7" Type="http://schemas.openxmlformats.org/officeDocument/2006/relationships/image" Target="../media/image24.emf"/><Relationship Id="rId12" Type="http://schemas.openxmlformats.org/officeDocument/2006/relationships/image" Target="../media/image43.jpeg"/><Relationship Id="rId17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8.jpeg"/><Relationship Id="rId20" Type="http://schemas.openxmlformats.org/officeDocument/2006/relationships/chart" Target="../charts/chart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microsoft.com/office/2007/relationships/hdphoto" Target="../media/hdphoto1.wdp"/><Relationship Id="rId5" Type="http://schemas.openxmlformats.org/officeDocument/2006/relationships/chart" Target="../charts/chart14.xml"/><Relationship Id="rId15" Type="http://schemas.microsoft.com/office/2007/relationships/hdphoto" Target="../media/hdphoto2.wdp"/><Relationship Id="rId10" Type="http://schemas.openxmlformats.org/officeDocument/2006/relationships/image" Target="../media/image42.png"/><Relationship Id="rId19" Type="http://schemas.microsoft.com/office/2007/relationships/hdphoto" Target="../media/hdphoto3.wdp"/><Relationship Id="rId4" Type="http://schemas.openxmlformats.org/officeDocument/2006/relationships/chart" Target="../charts/chart13.xml"/><Relationship Id="rId9" Type="http://schemas.openxmlformats.org/officeDocument/2006/relationships/image" Target="../media/image29.jpeg"/><Relationship Id="rId1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" name="object 2"/>
          <p:cNvSpPr>
            <a:spLocks noChangeArrowheads="1"/>
          </p:cNvSpPr>
          <p:nvPr/>
        </p:nvSpPr>
        <p:spPr bwMode="auto">
          <a:xfrm>
            <a:off x="306000" y="1538790"/>
            <a:ext cx="8532000" cy="37742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object 5"/>
          <p:cNvSpPr txBox="1">
            <a:spLocks noChangeArrowheads="1"/>
          </p:cNvSpPr>
          <p:nvPr/>
        </p:nvSpPr>
        <p:spPr bwMode="auto">
          <a:xfrm>
            <a:off x="414000" y="1843200"/>
            <a:ext cx="831600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-127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006725" algn="l"/>
                <a:tab pos="5668963" algn="l"/>
                <a:tab pos="64135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Константиновского сельского поселения на 2021 г. и</a:t>
            </a: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плановый период 2022-2023 гг.</a:t>
            </a:r>
          </a:p>
          <a:p>
            <a:pPr algn="ctr" eaLnBrk="1" hangingPunct="1">
              <a:lnSpc>
                <a:spcPts val="4088"/>
              </a:lnSpc>
              <a:tabLst/>
              <a:defRPr/>
            </a:pPr>
            <a:endParaRPr lang="ru-RU" altLang="ru-RU" sz="3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eaLnBrk="1" hangingPunct="1">
              <a:lnSpc>
                <a:spcPts val="4088"/>
              </a:lnSpc>
              <a:defRPr/>
            </a:pPr>
            <a:r>
              <a:rPr lang="ru-RU" alt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0378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Rectangle 32"/>
            <p:cNvSpPr>
              <a:spLocks noChangeArrowheads="1"/>
            </p:cNvSpPr>
            <p:nvPr/>
          </p:nvSpPr>
          <p:spPr bwMode="auto">
            <a:xfrm>
              <a:off x="969315" y="334800"/>
              <a:ext cx="719633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Этапы составления и утверждения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33575094"/>
              </p:ext>
            </p:extLst>
          </p:nvPr>
        </p:nvGraphicFramePr>
        <p:xfrm>
          <a:off x="406586" y="1043735"/>
          <a:ext cx="828092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53552" y="1466782"/>
            <a:ext cx="5903913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ctr">
            <a:spAutoFit/>
          </a:bodyPr>
          <a:lstStyle/>
          <a:p>
            <a:pPr marL="12700" marR="6350" algn="just" defTabSz="360000">
              <a:lnSpc>
                <a:spcPct val="100000"/>
              </a:lnSpc>
            </a:pPr>
            <a:r>
              <a:rPr lang="ru-RU" sz="1200" spc="-35" dirty="0" smtClean="0">
                <a:latin typeface="Arial"/>
                <a:cs typeface="Arial"/>
              </a:rPr>
              <a:t>	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ению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чина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за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6 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ся</a:t>
            </a:r>
            <a:r>
              <a:rPr lang="ru-RU" sz="1200" spc="-20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ев</a:t>
            </a:r>
            <a:r>
              <a:rPr lang="ru-RU" sz="1200" spc="-1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н</a:t>
            </a:r>
            <a:r>
              <a:rPr lang="ru-RU" sz="1200" spc="-25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чала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че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но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ф</a:t>
            </a:r>
            <a:r>
              <a:rPr lang="ru-RU" sz="1200" dirty="0" smtClean="0">
                <a:latin typeface="Arial"/>
                <a:cs typeface="Arial"/>
              </a:rPr>
              <a:t>инан</a:t>
            </a:r>
            <a:r>
              <a:rPr lang="ru-RU" sz="1200" spc="10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r>
              <a:rPr lang="ru-RU" sz="1200" spc="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министра</a:t>
            </a:r>
            <a:r>
              <a:rPr lang="ru-RU" sz="1200" spc="-5" dirty="0" smtClean="0">
                <a:latin typeface="Arial"/>
                <a:cs typeface="Arial"/>
              </a:rPr>
              <a:t>ц</a:t>
            </a:r>
            <a:r>
              <a:rPr lang="ru-RU" sz="1200" dirty="0" smtClean="0">
                <a:latin typeface="Arial"/>
                <a:cs typeface="Arial"/>
              </a:rPr>
              <a:t>ия</a:t>
            </a:r>
            <a:r>
              <a:rPr lang="ru-RU" sz="1200" spc="-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с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ьс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30" dirty="0" smtClean="0">
                <a:latin typeface="Arial"/>
                <a:cs typeface="Arial"/>
              </a:rPr>
              <a:t>г</a:t>
            </a:r>
            <a:r>
              <a:rPr lang="ru-RU" sz="1200" dirty="0" smtClean="0">
                <a:latin typeface="Arial"/>
                <a:cs typeface="Arial"/>
              </a:rPr>
              <a:t>о пос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ения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ержда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пе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чень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роприятий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по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-10" dirty="0" smtClean="0">
                <a:latin typeface="Arial"/>
                <a:cs typeface="Arial"/>
              </a:rPr>
              <a:t>а</a:t>
            </a:r>
            <a:r>
              <a:rPr lang="ru-RU" sz="1200" dirty="0" smtClean="0">
                <a:latin typeface="Arial"/>
                <a:cs typeface="Arial"/>
              </a:rPr>
              <a:t>з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-4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пр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0" dirty="0" smtClean="0">
                <a:latin typeface="Arial"/>
                <a:cs typeface="Arial"/>
              </a:rPr>
              <a:t>к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25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0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а, опр</a:t>
            </a:r>
            <a:r>
              <a:rPr lang="ru-RU" sz="1200" spc="-2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я</a:t>
            </a:r>
            <a:r>
              <a:rPr lang="ru-RU" sz="1200" spc="-50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20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ен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ых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ни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ей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 с</a:t>
            </a:r>
            <a:r>
              <a:rPr lang="ru-RU" sz="1200" spc="5" dirty="0" smtClean="0">
                <a:latin typeface="Arial"/>
                <a:cs typeface="Arial"/>
              </a:rPr>
              <a:t>р</a:t>
            </a:r>
            <a:r>
              <a:rPr lang="ru-RU" sz="1200" dirty="0" smtClean="0">
                <a:latin typeface="Arial"/>
                <a:cs typeface="Arial"/>
              </a:rPr>
              <a:t>оки</a:t>
            </a:r>
            <a:r>
              <a:rPr lang="ru-RU" sz="1200" spc="-1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исп</a:t>
            </a:r>
            <a:r>
              <a:rPr lang="ru-RU" sz="1200" spc="-25" dirty="0" smtClean="0">
                <a:latin typeface="Arial"/>
                <a:cs typeface="Arial"/>
              </a:rPr>
              <a:t>о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нения.</a:t>
            </a:r>
          </a:p>
          <a:p>
            <a:pPr marL="12700" algn="just" defTabSz="360000">
              <a:lnSpc>
                <a:spcPct val="100000"/>
              </a:lnSpc>
            </a:pPr>
            <a:r>
              <a:rPr lang="ru-RU" sz="1200" spc="-5" dirty="0" smtClean="0">
                <a:latin typeface="Arial"/>
                <a:cs typeface="Arial"/>
              </a:rPr>
              <a:t>	Н</a:t>
            </a:r>
            <a:r>
              <a:rPr lang="ru-RU" sz="1200" dirty="0" smtClean="0">
                <a:latin typeface="Arial"/>
                <a:cs typeface="Arial"/>
              </a:rPr>
              <a:t>епоср</a:t>
            </a:r>
            <a:r>
              <a:rPr lang="ru-RU" sz="1200" spc="-25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spc="-10" dirty="0" smtClean="0">
                <a:latin typeface="Arial"/>
                <a:cs typeface="Arial"/>
              </a:rPr>
              <a:t>е</a:t>
            </a:r>
            <a:r>
              <a:rPr lang="ru-RU" sz="1200" spc="-5" dirty="0" smtClean="0">
                <a:latin typeface="Arial"/>
                <a:cs typeface="Arial"/>
              </a:rPr>
              <a:t>нн</a:t>
            </a:r>
            <a:r>
              <a:rPr lang="ru-RU" sz="1200" dirty="0" smtClean="0">
                <a:latin typeface="Arial"/>
                <a:cs typeface="Arial"/>
              </a:rPr>
              <a:t>ое</a:t>
            </a:r>
            <a:r>
              <a:rPr lang="ru-RU" sz="1200" spc="-40" dirty="0" smtClean="0">
                <a:latin typeface="Arial"/>
                <a:cs typeface="Arial"/>
              </a:rPr>
              <a:t> 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0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п</a:t>
            </a:r>
            <a:r>
              <a:rPr lang="ru-RU" sz="1200" dirty="0" smtClean="0">
                <a:latin typeface="Arial"/>
                <a:cs typeface="Arial"/>
              </a:rPr>
              <a:t>р</a:t>
            </a:r>
            <a:r>
              <a:rPr lang="ru-RU" sz="1200" spc="5" dirty="0" smtClean="0">
                <a:latin typeface="Arial"/>
                <a:cs typeface="Arial"/>
              </a:rPr>
              <a:t>о</a:t>
            </a:r>
            <a:r>
              <a:rPr lang="ru-RU" sz="1200" dirty="0" smtClean="0">
                <a:latin typeface="Arial"/>
                <a:cs typeface="Arial"/>
              </a:rPr>
              <a:t>е</a:t>
            </a:r>
            <a:r>
              <a:rPr lang="ru-RU" sz="1200" spc="15" dirty="0" smtClean="0">
                <a:latin typeface="Arial"/>
                <a:cs typeface="Arial"/>
              </a:rPr>
              <a:t>к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35" dirty="0" smtClean="0">
                <a:latin typeface="Arial"/>
                <a:cs typeface="Arial"/>
              </a:rPr>
              <a:t> </a:t>
            </a:r>
            <a:r>
              <a:rPr lang="ru-RU" sz="1200" spc="-5" dirty="0" smtClean="0">
                <a:latin typeface="Arial"/>
                <a:cs typeface="Arial"/>
              </a:rPr>
              <a:t>б</a:t>
            </a:r>
            <a:r>
              <a:rPr lang="ru-RU" sz="1200" spc="-30" dirty="0" smtClean="0">
                <a:latin typeface="Arial"/>
                <a:cs typeface="Arial"/>
              </a:rPr>
              <a:t>ю</a:t>
            </a:r>
            <a:r>
              <a:rPr lang="ru-RU" sz="1200" spc="-5" dirty="0" smtClean="0">
                <a:latin typeface="Arial"/>
                <a:cs typeface="Arial"/>
              </a:rPr>
              <a:t>д</a:t>
            </a:r>
            <a:r>
              <a:rPr lang="ru-RU" sz="1200" dirty="0" smtClean="0">
                <a:latin typeface="Arial"/>
                <a:cs typeface="Arial"/>
              </a:rPr>
              <a:t>ж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spc="-15" dirty="0" smtClean="0">
                <a:latin typeface="Arial"/>
                <a:cs typeface="Arial"/>
              </a:rPr>
              <a:t>т</a:t>
            </a:r>
            <a:r>
              <a:rPr lang="ru-RU" sz="1200" dirty="0" smtClean="0">
                <a:latin typeface="Arial"/>
                <a:cs typeface="Arial"/>
              </a:rPr>
              <a:t>а</a:t>
            </a:r>
            <a:r>
              <a:rPr lang="ru-RU" sz="1200" spc="-20" dirty="0" smtClean="0">
                <a:latin typeface="Arial"/>
                <a:cs typeface="Arial"/>
              </a:rPr>
              <a:t> </a:t>
            </a:r>
            <a:r>
              <a:rPr lang="ru-RU" sz="1200" dirty="0" smtClean="0">
                <a:latin typeface="Arial"/>
                <a:cs typeface="Arial"/>
              </a:rPr>
              <a:t>ос</a:t>
            </a:r>
            <a:r>
              <a:rPr lang="ru-RU" sz="1200" spc="-15" dirty="0" smtClean="0">
                <a:latin typeface="Arial"/>
                <a:cs typeface="Arial"/>
              </a:rPr>
              <a:t>у</a:t>
            </a:r>
            <a:r>
              <a:rPr lang="ru-RU" sz="1200" spc="-20" dirty="0" smtClean="0">
                <a:latin typeface="Arial"/>
                <a:cs typeface="Arial"/>
              </a:rPr>
              <a:t>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25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ля</a:t>
            </a:r>
            <a:r>
              <a:rPr lang="ru-RU" sz="1200" spc="-35" dirty="0" smtClean="0">
                <a:latin typeface="Arial"/>
                <a:cs typeface="Arial"/>
              </a:rPr>
              <a:t>е</a:t>
            </a:r>
            <a:r>
              <a:rPr lang="ru-RU" sz="1200" dirty="0" smtClean="0">
                <a:latin typeface="Arial"/>
                <a:cs typeface="Arial"/>
              </a:rPr>
              <a:t>т</a:t>
            </a:r>
            <a:r>
              <a:rPr lang="ru-RU" sz="1200" spc="-10" dirty="0" smtClean="0">
                <a:latin typeface="Arial"/>
                <a:cs typeface="Arial"/>
              </a:rPr>
              <a:t> ф</a:t>
            </a:r>
            <a:r>
              <a:rPr lang="ru-RU" sz="1200" dirty="0" smtClean="0">
                <a:latin typeface="Arial"/>
                <a:cs typeface="Arial"/>
              </a:rPr>
              <a:t>и</a:t>
            </a:r>
            <a:r>
              <a:rPr lang="ru-RU" sz="1200" spc="-5" dirty="0" smtClean="0">
                <a:latin typeface="Arial"/>
                <a:cs typeface="Arial"/>
              </a:rPr>
              <a:t>н</a:t>
            </a:r>
            <a:r>
              <a:rPr lang="ru-RU" sz="1200" dirty="0" smtClean="0">
                <a:latin typeface="Arial"/>
                <a:cs typeface="Arial"/>
              </a:rPr>
              <a:t>ан</a:t>
            </a:r>
            <a:r>
              <a:rPr lang="ru-RU" sz="1200" spc="5" dirty="0" smtClean="0">
                <a:latin typeface="Arial"/>
                <a:cs typeface="Arial"/>
              </a:rPr>
              <a:t>с</a:t>
            </a:r>
            <a:r>
              <a:rPr lang="ru-RU" sz="1200" dirty="0" smtClean="0">
                <a:latin typeface="Arial"/>
                <a:cs typeface="Arial"/>
              </a:rPr>
              <a:t>о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ое упр</a:t>
            </a:r>
            <a:r>
              <a:rPr lang="ru-RU" sz="1200" spc="5" dirty="0" smtClean="0">
                <a:latin typeface="Arial"/>
                <a:cs typeface="Arial"/>
              </a:rPr>
              <a:t>а</a:t>
            </a:r>
            <a:r>
              <a:rPr lang="ru-RU" sz="1200" spc="-30" dirty="0" smtClean="0">
                <a:latin typeface="Arial"/>
                <a:cs typeface="Arial"/>
              </a:rPr>
              <a:t>в</a:t>
            </a:r>
            <a:r>
              <a:rPr lang="ru-RU" sz="1200" spc="-5" dirty="0" smtClean="0">
                <a:latin typeface="Arial"/>
                <a:cs typeface="Arial"/>
              </a:rPr>
              <a:t>л</a:t>
            </a:r>
            <a:r>
              <a:rPr lang="ru-RU" sz="1200" dirty="0" smtClean="0">
                <a:latin typeface="Arial"/>
                <a:cs typeface="Arial"/>
              </a:rPr>
              <a:t>ение администрации Николаевского муниципального района.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856727" y="2996952"/>
            <a:ext cx="5900738" cy="175432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360000" eaLnBrk="1" hangingPunct="1"/>
            <a:r>
              <a:rPr lang="ru-RU" altLang="ru-RU" sz="1200" dirty="0" smtClean="0"/>
              <a:t>	Сформированный проект бюджета Глава администрации сельского поселения вносит на рассмотрение Совета депутатов не позднее 15 ноября текущего финансового года.</a:t>
            </a:r>
          </a:p>
          <a:p>
            <a:pPr algn="just" defTabSz="360000" eaLnBrk="1" hangingPunct="1"/>
            <a:r>
              <a:rPr lang="ru-RU" altLang="ru-RU" sz="1200" dirty="0" smtClean="0"/>
              <a:t>	Совет депутатов направляет проект бюджета в постоянную бюджетную комиссию Совета депутатов для заключения о соответствии представленных документов и материалов Положению о бюджетном процессе сельского поселения.</a:t>
            </a:r>
          </a:p>
          <a:p>
            <a:pPr algn="just" defTabSz="360000" eaLnBrk="1" hangingPunct="1">
              <a:buFont typeface="Wingdings" pitchFamily="2" charset="2"/>
              <a:buNone/>
            </a:pPr>
            <a:r>
              <a:rPr lang="ru-RU" altLang="ru-RU" sz="1200" dirty="0" smtClean="0"/>
              <a:t>	Совет депутатов рассматривает проект решения </a:t>
            </a:r>
            <a:r>
              <a:rPr lang="ru-RU" altLang="ru-RU" sz="1200" smtClean="0"/>
              <a:t>о бюджете </a:t>
            </a:r>
            <a:r>
              <a:rPr lang="ru-RU" altLang="ru-RU" sz="1200" dirty="0" smtClean="0"/>
              <a:t>в одном  чтении.</a:t>
            </a:r>
            <a:endParaRPr lang="ru-RU" alt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2851965" y="4980074"/>
            <a:ext cx="5905500" cy="9848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500" dirty="0"/>
          </a:p>
          <a:p>
            <a:pPr algn="just" defTabSz="360000">
              <a:defRPr/>
            </a:pPr>
            <a:r>
              <a:rPr lang="ru-RU" sz="1200" dirty="0" smtClean="0"/>
              <a:t>	Проект </a:t>
            </a:r>
            <a:r>
              <a:rPr lang="ru-RU" sz="1200" dirty="0"/>
              <a:t>бюджета утверждается </a:t>
            </a:r>
            <a:r>
              <a:rPr lang="ru-RU" sz="1200" dirty="0" smtClean="0"/>
              <a:t>Советом депутатов </a:t>
            </a:r>
            <a:r>
              <a:rPr lang="ru-RU" sz="1200" dirty="0"/>
              <a:t>сельского поселения  в форме решения о </a:t>
            </a:r>
            <a:r>
              <a:rPr lang="ru-RU" sz="1200" dirty="0" smtClean="0"/>
              <a:t>бюджете. </a:t>
            </a:r>
            <a:endParaRPr lang="ru-RU" sz="1200" dirty="0"/>
          </a:p>
          <a:p>
            <a:pPr algn="just" defTabSz="360000">
              <a:defRPr/>
            </a:pPr>
            <a:r>
              <a:rPr lang="ru-RU" sz="1200" dirty="0" smtClean="0"/>
              <a:t>	Принятое </a:t>
            </a:r>
            <a:r>
              <a:rPr lang="ru-RU" sz="1200" dirty="0"/>
              <a:t>решение о бюджете подлежит </a:t>
            </a:r>
            <a:r>
              <a:rPr lang="ru-RU" sz="1200" dirty="0" smtClean="0"/>
              <a:t>официальному опубликованию (обнародованию).</a:t>
            </a:r>
            <a:endParaRPr lang="ru-RU" sz="1200" dirty="0"/>
          </a:p>
          <a:p>
            <a:pPr algn="just">
              <a:defRPr/>
            </a:pPr>
            <a:endParaRPr lang="ru-RU" sz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8496000" y="64800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4970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Rectangle 32"/>
            <p:cNvSpPr>
              <a:spLocks noChangeArrowheads="1"/>
            </p:cNvSpPr>
            <p:nvPr/>
          </p:nvSpPr>
          <p:spPr bwMode="auto">
            <a:xfrm>
              <a:off x="470429" y="334800"/>
              <a:ext cx="819410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Участие жителей поселения </a:t>
              </a:r>
              <a:r>
                <a: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обсуждении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360000" y="1921197"/>
            <a:ext cx="8401498" cy="3668043"/>
            <a:chOff x="360000" y="908721"/>
            <a:chExt cx="8401498" cy="366804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2676614" y="2258870"/>
              <a:ext cx="709919" cy="915025"/>
              <a:chOff x="2680505" y="2389511"/>
              <a:chExt cx="521084" cy="648394"/>
            </a:xfrm>
          </p:grpSpPr>
          <p:sp>
            <p:nvSpPr>
              <p:cNvPr id="58" name="object 12"/>
              <p:cNvSpPr/>
              <p:nvPr/>
            </p:nvSpPr>
            <p:spPr>
              <a:xfrm>
                <a:off x="2680505" y="2390205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9" name="object 13"/>
              <p:cNvSpPr/>
              <p:nvPr/>
            </p:nvSpPr>
            <p:spPr>
              <a:xfrm>
                <a:off x="2680505" y="2389511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360000" y="908721"/>
              <a:ext cx="2286165" cy="3668043"/>
              <a:chOff x="1" y="10122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1" y="10122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7" name="Скругленный прямоугольник 4"/>
              <p:cNvSpPr/>
              <p:nvPr/>
            </p:nvSpPr>
            <p:spPr>
              <a:xfrm>
                <a:off x="57921" y="293112"/>
                <a:ext cx="2173483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600" b="1" kern="1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Составление проекта бюджета</a:t>
                </a:r>
                <a:endParaRPr lang="ru-RU" sz="1600" b="1" kern="1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5" name="Группа 44"/>
            <p:cNvGrpSpPr/>
            <p:nvPr/>
          </p:nvGrpSpPr>
          <p:grpSpPr>
            <a:xfrm>
              <a:off x="3416195" y="908721"/>
              <a:ext cx="2286168" cy="3668043"/>
              <a:chOff x="-775468" y="1745908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-775468" y="1745908"/>
                <a:ext cx="2289325" cy="1647469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5" name="Скругленный прямоугольник 4"/>
              <p:cNvSpPr/>
              <p:nvPr/>
            </p:nvSpPr>
            <p:spPr>
              <a:xfrm>
                <a:off x="-723189" y="2028898"/>
                <a:ext cx="2173484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065" marR="6350" indent="-1905" algn="ctr">
                  <a:lnSpc>
                    <a:spcPct val="100000"/>
                  </a:lnSpc>
                </a:pP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не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се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ред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же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й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ю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ж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 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 П</a:t>
                </a:r>
                <a:r>
                  <a:rPr lang="ru-RU" sz="1600" b="1" spc="-3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 с</a:t>
                </a:r>
                <a:r>
                  <a:rPr lang="ru-RU" sz="1600" b="1" spc="-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ан</a:t>
                </a:r>
                <a:r>
                  <a:rPr lang="ru-RU" sz="1600" b="1" spc="-15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7" name="Группа 46"/>
            <p:cNvGrpSpPr/>
            <p:nvPr/>
          </p:nvGrpSpPr>
          <p:grpSpPr>
            <a:xfrm>
              <a:off x="6475333" y="908721"/>
              <a:ext cx="2286165" cy="3668043"/>
              <a:chOff x="-807411" y="3517505"/>
              <a:chExt cx="2289325" cy="1647469"/>
            </a:xfrm>
            <a:scene3d>
              <a:camera prst="orthographicFront"/>
              <a:lightRig rig="flat" dir="t"/>
            </a:scene3d>
          </p:grpSpPr>
          <p:sp>
            <p:nvSpPr>
              <p:cNvPr id="52" name="Скругленный прямоугольник 51"/>
              <p:cNvSpPr/>
              <p:nvPr/>
            </p:nvSpPr>
            <p:spPr>
              <a:xfrm>
                <a:off x="-807411" y="3517505"/>
                <a:ext cx="2289325" cy="1647469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2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3" name="Скругленный прямоугольник 4"/>
              <p:cNvSpPr/>
              <p:nvPr/>
            </p:nvSpPr>
            <p:spPr>
              <a:xfrm>
                <a:off x="-723189" y="3800495"/>
                <a:ext cx="2173481" cy="107069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19099" tIns="0" rIns="219099" bIns="0" numCol="1" spcCol="1270" anchor="ctr" anchorCtr="0">
                <a:noAutofit/>
              </a:bodyPr>
              <a:lstStyle/>
              <a:p>
                <a:pPr marL="12700" marR="6350" algn="ctr">
                  <a:lnSpc>
                    <a:spcPct val="100000"/>
                  </a:lnSpc>
                </a:pP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егис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рац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еред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о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м 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п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ро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д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 и</a:t>
                </a:r>
                <a:r>
                  <a:rPr lang="ru-RU" sz="1600" b="1" spc="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час</a:t>
                </a:r>
                <a:r>
                  <a:rPr lang="ru-RU" sz="1600" b="1" spc="-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т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е</a:t>
                </a:r>
                <a:r>
                  <a:rPr lang="ru-RU" sz="1600" b="1" spc="1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 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в П</a:t>
                </a:r>
                <a:r>
                  <a:rPr lang="ru-RU" sz="1600" b="1" spc="-3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б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ч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ы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 с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л</a:t>
                </a:r>
                <a:r>
                  <a:rPr lang="ru-RU" sz="1600" b="1" spc="-3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у</a:t>
                </a:r>
                <a:r>
                  <a:rPr lang="ru-RU" sz="1600" b="1" spc="-2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ш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а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н</a:t>
                </a:r>
                <a:r>
                  <a:rPr lang="ru-RU" sz="1600" b="1" spc="-10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и</a:t>
                </a:r>
                <a:r>
                  <a:rPr lang="ru-RU" sz="1600" b="1" spc="-5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я</a:t>
                </a:r>
                <a:r>
                  <a:rPr lang="ru-RU" sz="16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/>
                    <a:cs typeface="Arial"/>
                  </a:rPr>
                  <a:t>х</a:t>
                </a:r>
                <a:endParaRPr lang="ru-RU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5723652" y="2258975"/>
              <a:ext cx="709919" cy="914914"/>
              <a:chOff x="2680505" y="2389514"/>
              <a:chExt cx="521084" cy="648316"/>
            </a:xfrm>
          </p:grpSpPr>
          <p:sp>
            <p:nvSpPr>
              <p:cNvPr id="49" name="object 12"/>
              <p:cNvSpPr/>
              <p:nvPr/>
            </p:nvSpPr>
            <p:spPr>
              <a:xfrm>
                <a:off x="2680505" y="2390130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757174" y="0"/>
                    </a:moveTo>
                    <a:lnTo>
                      <a:pt x="757174" y="161925"/>
                    </a:lnTo>
                    <a:lnTo>
                      <a:pt x="0" y="161925"/>
                    </a:lnTo>
                    <a:lnTo>
                      <a:pt x="0" y="485775"/>
                    </a:lnTo>
                    <a:lnTo>
                      <a:pt x="757174" y="485775"/>
                    </a:lnTo>
                    <a:lnTo>
                      <a:pt x="757174" y="647700"/>
                    </a:lnTo>
                    <a:lnTo>
                      <a:pt x="1081024" y="323850"/>
                    </a:lnTo>
                    <a:lnTo>
                      <a:pt x="757174" y="0"/>
                    </a:lnTo>
                    <a:close/>
                  </a:path>
                </a:pathLst>
              </a:custGeom>
              <a:solidFill>
                <a:srgbClr val="7575D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  <p:sp>
            <p:nvSpPr>
              <p:cNvPr id="51" name="object 13"/>
              <p:cNvSpPr/>
              <p:nvPr/>
            </p:nvSpPr>
            <p:spPr>
              <a:xfrm>
                <a:off x="2680505" y="2389514"/>
                <a:ext cx="521084" cy="647700"/>
              </a:xfrm>
              <a:custGeom>
                <a:avLst/>
                <a:gdLst/>
                <a:ahLst/>
                <a:cxnLst/>
                <a:rect l="l" t="t" r="r" b="b"/>
                <a:pathLst>
                  <a:path w="1081404" h="647700">
                    <a:moveTo>
                      <a:pt x="0" y="161925"/>
                    </a:moveTo>
                    <a:lnTo>
                      <a:pt x="757174" y="161925"/>
                    </a:lnTo>
                    <a:lnTo>
                      <a:pt x="757174" y="0"/>
                    </a:lnTo>
                    <a:lnTo>
                      <a:pt x="1081024" y="323850"/>
                    </a:lnTo>
                    <a:lnTo>
                      <a:pt x="757174" y="647700"/>
                    </a:lnTo>
                    <a:lnTo>
                      <a:pt x="757174" y="485775"/>
                    </a:lnTo>
                    <a:lnTo>
                      <a:pt x="0" y="485775"/>
                    </a:lnTo>
                    <a:lnTo>
                      <a:pt x="0" y="161925"/>
                    </a:lnTo>
                    <a:close/>
                  </a:path>
                </a:pathLst>
              </a:custGeom>
              <a:ln w="25399">
                <a:solidFill>
                  <a:srgbClr val="333399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уппа 39"/>
          <p:cNvGrpSpPr/>
          <p:nvPr/>
        </p:nvGrpSpPr>
        <p:grpSpPr>
          <a:xfrm>
            <a:off x="116505" y="1898830"/>
            <a:ext cx="2797605" cy="2671556"/>
            <a:chOff x="191702" y="2626519"/>
            <a:chExt cx="3427189" cy="3089077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91702" y="3425040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7565,851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 smtClean="0"/>
                <a:t>.</a:t>
              </a:r>
              <a:endParaRPr lang="ru-RU" sz="1200" i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114103" y="4161383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7765,851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4098" y="2626519"/>
              <a:ext cx="1421025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2021 год</a:t>
              </a:r>
              <a:endParaRPr lang="ru-RU" sz="1500" b="1" dirty="0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322146" y="4968254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/>
                <a:t>0</a:t>
              </a:r>
              <a:r>
                <a:rPr lang="ru-RU" sz="1200" b="1" i="1" dirty="0" smtClean="0"/>
                <a:t>,0</a:t>
              </a:r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3169891" y="2306528"/>
            <a:ext cx="2797604" cy="2668903"/>
            <a:chOff x="183600" y="2626519"/>
            <a:chExt cx="3427188" cy="3086009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183600" y="3456068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7508,407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106000" y="4192409"/>
              <a:ext cx="1504788" cy="747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i="1" dirty="0" smtClean="0"/>
                <a:t>7508,407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184515" y="2626519"/>
              <a:ext cx="1420071" cy="373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2022 год</a:t>
              </a:r>
              <a:endParaRPr lang="ru-RU" sz="1500" b="1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314042" y="4965186"/>
              <a:ext cx="1097500" cy="7473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/>
                <a:t>0</a:t>
              </a:r>
              <a:r>
                <a:rPr lang="ru-RU" sz="1200" b="1" i="1" dirty="0" smtClean="0"/>
                <a:t>,0 </a:t>
              </a:r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229891" y="2712535"/>
            <a:ext cx="2797604" cy="2667942"/>
            <a:chOff x="183600" y="2626519"/>
            <a:chExt cx="3427188" cy="3084900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760" y="2679156"/>
              <a:ext cx="3291126" cy="2460034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183600" y="3454957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Доходы</a:t>
              </a:r>
            </a:p>
            <a:p>
              <a:pPr algn="ctr"/>
              <a:r>
                <a:rPr lang="ru-RU" sz="1200" b="1" i="1" dirty="0" smtClean="0"/>
                <a:t>7551,270</a:t>
              </a:r>
              <a:endParaRPr lang="ru-RU" sz="1200" b="1" i="1" dirty="0"/>
            </a:p>
            <a:p>
              <a:pPr algn="ctr"/>
              <a:r>
                <a:rPr lang="ru-RU" sz="1200" b="1" i="1" dirty="0" err="1" smtClean="0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106000" y="4191299"/>
              <a:ext cx="1504788" cy="747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 smtClean="0"/>
                <a:t>Расходы</a:t>
              </a:r>
            </a:p>
            <a:p>
              <a:pPr algn="ctr"/>
              <a:r>
                <a:rPr lang="ru-RU" sz="1200" b="1" dirty="0" smtClean="0"/>
                <a:t>6449,738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184931" y="2626519"/>
              <a:ext cx="1420071" cy="373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500" b="1" dirty="0" smtClean="0"/>
                <a:t>2023 год</a:t>
              </a:r>
              <a:endParaRPr lang="ru-RU" sz="1500" b="1" dirty="0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184931" y="4964076"/>
              <a:ext cx="1420071" cy="7473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/>
                <a:t>Дефицит</a:t>
              </a:r>
            </a:p>
            <a:p>
              <a:pPr algn="ctr"/>
              <a:r>
                <a:rPr lang="ru-RU" sz="1200" b="1" i="1" dirty="0" smtClean="0"/>
                <a:t>0,0</a:t>
              </a:r>
            </a:p>
            <a:p>
              <a:pPr algn="ctr"/>
              <a:r>
                <a:rPr lang="ru-RU" sz="1200" b="1" i="1" dirty="0" err="1"/>
                <a:t>тыс.руб</a:t>
              </a:r>
              <a:r>
                <a:rPr lang="ru-RU" sz="1200" b="1" i="1" dirty="0"/>
                <a:t>.</a:t>
              </a:r>
              <a:endParaRPr lang="ru-RU" sz="1200" i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33200" y="5364215"/>
            <a:ext cx="88668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1500" dirty="0">
                <a:solidFill>
                  <a:srgbClr val="1C1C0F"/>
                </a:solidFill>
              </a:rPr>
              <a:t>Принцип формирования и исполнения бюджета, который состоит в равновесии бюджетных расходов и источников их финансирования, называется </a:t>
            </a:r>
            <a:r>
              <a:rPr lang="ru-RU" sz="1500" b="1" i="1" dirty="0">
                <a:solidFill>
                  <a:srgbClr val="1C1C0F"/>
                </a:solidFill>
              </a:rPr>
              <a:t>сбалансированностью бюджета</a:t>
            </a:r>
            <a:r>
              <a:rPr lang="ru-RU" sz="1500" dirty="0">
                <a:solidFill>
                  <a:srgbClr val="1C1C0F"/>
                </a:solidFill>
              </a:rPr>
              <a:t>. </a:t>
            </a:r>
            <a:endParaRPr lang="ru-RU" sz="1500" dirty="0" smtClean="0">
              <a:solidFill>
                <a:srgbClr val="1C1C0F"/>
              </a:solidFill>
            </a:endParaRP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Этот </a:t>
            </a:r>
            <a:r>
              <a:rPr lang="ru-RU" sz="1500" dirty="0">
                <a:solidFill>
                  <a:srgbClr val="1C1C0F"/>
                </a:solidFill>
              </a:rPr>
              <a:t>принцип даже при наличии бюджетного дефицита помогает удерживать баланс между объемом расходов и величиной бюджетных </a:t>
            </a:r>
            <a:r>
              <a:rPr lang="ru-RU" sz="1500" dirty="0" smtClean="0">
                <a:solidFill>
                  <a:srgbClr val="1C1C0F"/>
                </a:solidFill>
              </a:rPr>
              <a:t>поступлений.</a:t>
            </a:r>
          </a:p>
          <a:p>
            <a:pPr indent="361950" algn="just"/>
            <a:r>
              <a:rPr lang="ru-RU" sz="1500" dirty="0" smtClean="0">
                <a:solidFill>
                  <a:srgbClr val="1C1C0F"/>
                </a:solidFill>
              </a:rPr>
              <a:t>Источник </a:t>
            </a:r>
            <a:r>
              <a:rPr lang="ru-RU" sz="1500" dirty="0">
                <a:solidFill>
                  <a:srgbClr val="1C1C0F"/>
                </a:solidFill>
              </a:rPr>
              <a:t>покрытия дефицита бюджета – остатки средств бюджета предыдущего периода.</a:t>
            </a:r>
            <a:endParaRPr lang="ru-RU" sz="1500" dirty="0"/>
          </a:p>
        </p:txBody>
      </p:sp>
      <p:grpSp>
        <p:nvGrpSpPr>
          <p:cNvPr id="35" name="Группа 3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3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Rectangle 32"/>
            <p:cNvSpPr>
              <a:spLocks noChangeArrowheads="1"/>
            </p:cNvSpPr>
            <p:nvPr/>
          </p:nvSpPr>
          <p:spPr bwMode="auto">
            <a:xfrm>
              <a:off x="2091194" y="334800"/>
              <a:ext cx="495257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Сбалансированность бюджета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76000" y="1088740"/>
            <a:ext cx="7970400" cy="972060"/>
            <a:chOff x="576000" y="1088740"/>
            <a:chExt cx="7970400" cy="972060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65600" y="1088740"/>
              <a:ext cx="2080800" cy="432000"/>
              <a:chOff x="-4744035" y="2125375"/>
              <a:chExt cx="2080800" cy="432000"/>
            </a:xfrm>
          </p:grpSpPr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-4744035" y="2125375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0" name="Прямоугольник 89"/>
              <p:cNvSpPr/>
              <p:nvPr/>
            </p:nvSpPr>
            <p:spPr>
              <a:xfrm>
                <a:off x="-4712990" y="2170380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&gt;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</a:t>
                </a:r>
                <a:r>
                  <a:rPr lang="ru-RU" sz="1500" b="1" dirty="0">
                    <a:solidFill>
                      <a:schemeClr val="bg1"/>
                    </a:solidFill>
                  </a:rPr>
                  <a:t>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" name="Группа 4"/>
            <p:cNvGrpSpPr/>
            <p:nvPr/>
          </p:nvGrpSpPr>
          <p:grpSpPr>
            <a:xfrm>
              <a:off x="6465600" y="1628800"/>
              <a:ext cx="2080800" cy="432000"/>
              <a:chOff x="-654155" y="3182643"/>
              <a:chExt cx="2080800" cy="432000"/>
            </a:xfrm>
          </p:grpSpPr>
          <p:sp>
            <p:nvSpPr>
              <p:cNvPr id="91" name="Скругленный прямоугольник 90"/>
              <p:cNvSpPr/>
              <p:nvPr/>
            </p:nvSpPr>
            <p:spPr>
              <a:xfrm>
                <a:off x="-654155" y="3182643"/>
                <a:ext cx="2080800" cy="432000"/>
              </a:xfrm>
              <a:prstGeom prst="roundRect">
                <a:avLst/>
              </a:prstGeom>
              <a:gradFill rotWithShape="0">
                <a:gsLst>
                  <a:gs pos="0">
                    <a:srgbClr val="43D126"/>
                  </a:gs>
                  <a:gs pos="0">
                    <a:schemeClr val="accent5">
                      <a:hueOff val="-4966938"/>
                      <a:satOff val="19906"/>
                      <a:lumOff val="4314"/>
                      <a:alphaOff val="0"/>
                      <a:shade val="51000"/>
                      <a:satMod val="130000"/>
                    </a:schemeClr>
                  </a:gs>
                  <a:gs pos="80000">
                    <a:schemeClr val="accent5">
                      <a:hueOff val="-4966938"/>
                      <a:satOff val="19906"/>
                      <a:lumOff val="4314"/>
                      <a:alphaOff val="0"/>
                      <a:shade val="93000"/>
                      <a:satMod val="130000"/>
                    </a:schemeClr>
                  </a:gs>
                  <a:gs pos="100000">
                    <a:schemeClr val="accent5">
                      <a:hueOff val="-4966938"/>
                      <a:satOff val="19906"/>
                      <a:lumOff val="4314"/>
                      <a:alphaOff val="0"/>
                      <a:shade val="94000"/>
                      <a:satMod val="135000"/>
                    </a:schemeClr>
                  </a:gs>
                </a:gsLst>
              </a:gra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2" name="Прямоугольник 91"/>
              <p:cNvSpPr/>
              <p:nvPr/>
            </p:nvSpPr>
            <p:spPr>
              <a:xfrm>
                <a:off x="-623110" y="3227648"/>
                <a:ext cx="2035795" cy="3231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 </a:t>
                </a:r>
                <a:r>
                  <a:rPr lang="en-US" sz="1500" b="1" i="1" dirty="0" smtClean="0"/>
                  <a:t>&lt;</a:t>
                </a:r>
                <a:r>
                  <a:rPr lang="ru-RU" sz="1500" b="1" i="1" dirty="0" smtClean="0"/>
                  <a:t> </a:t>
                </a:r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3987087" y="1401400"/>
              <a:ext cx="36036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/>
                <a:t>=</a:t>
              </a: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161462" y="1388700"/>
              <a:ext cx="358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2000" dirty="0"/>
                <a:t>-</a:t>
              </a:r>
            </a:p>
          </p:txBody>
        </p:sp>
        <p:sp>
          <p:nvSpPr>
            <p:cNvPr id="25" name="Двойная стрелка влево/вправо 24"/>
            <p:cNvSpPr/>
            <p:nvPr/>
          </p:nvSpPr>
          <p:spPr>
            <a:xfrm>
              <a:off x="5925600" y="1191850"/>
              <a:ext cx="522000" cy="238125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Двойная стрелка влево/вправо 25"/>
            <p:cNvSpPr/>
            <p:nvPr/>
          </p:nvSpPr>
          <p:spPr>
            <a:xfrm>
              <a:off x="5925600" y="1727940"/>
              <a:ext cx="522000" cy="237600"/>
            </a:xfrm>
            <a:prstGeom prst="leftRightArrow">
              <a:avLst/>
            </a:prstGeom>
            <a:gradFill>
              <a:gsLst>
                <a:gs pos="0">
                  <a:srgbClr val="006600"/>
                </a:gs>
                <a:gs pos="50000">
                  <a:schemeClr val="bg1"/>
                </a:gs>
                <a:gs pos="100000">
                  <a:srgbClr val="006600"/>
                </a:gs>
              </a:gsLst>
              <a:lin ang="5400000" scaled="0"/>
            </a:gradFill>
            <a:ln>
              <a:solidFill>
                <a:srgbClr val="385D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576000" y="1357200"/>
              <a:ext cx="1584000" cy="432000"/>
              <a:chOff x="522000" y="1357200"/>
              <a:chExt cx="1584000" cy="432000"/>
            </a:xfrm>
          </p:grpSpPr>
          <p:sp>
            <p:nvSpPr>
              <p:cNvPr id="80" name="Скругленный прямоугольник 79"/>
              <p:cNvSpPr/>
              <p:nvPr/>
            </p:nvSpPr>
            <p:spPr>
              <a:xfrm>
                <a:off x="522000" y="1357200"/>
                <a:ext cx="1584000" cy="432000"/>
              </a:xfrm>
              <a:prstGeom prst="roundRect">
                <a:avLst/>
              </a:prstGeom>
              <a:solidFill>
                <a:srgbClr val="002060"/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2" name="Прямоугольник 81"/>
              <p:cNvSpPr/>
              <p:nvPr/>
            </p:nvSpPr>
            <p:spPr>
              <a:xfrm>
                <a:off x="611560" y="1422000"/>
                <a:ext cx="1403428" cy="323165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Доходы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2420755" y="1357200"/>
              <a:ext cx="1584000" cy="432000"/>
              <a:chOff x="2771800" y="2213865"/>
              <a:chExt cx="1584000" cy="432000"/>
            </a:xfrm>
          </p:grpSpPr>
          <p:sp>
            <p:nvSpPr>
              <p:cNvPr id="83" name="Скругленный прямоугольник 82"/>
              <p:cNvSpPr/>
              <p:nvPr/>
            </p:nvSpPr>
            <p:spPr>
              <a:xfrm>
                <a:off x="2771800" y="2213865"/>
                <a:ext cx="1584000" cy="432000"/>
              </a:xfrm>
              <a:prstGeom prst="round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4" name="Прямоугольник 83"/>
              <p:cNvSpPr/>
              <p:nvPr/>
            </p:nvSpPr>
            <p:spPr>
              <a:xfrm>
                <a:off x="2771800" y="2278800"/>
                <a:ext cx="1584000" cy="323165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Расходы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" name="Группа 3"/>
            <p:cNvGrpSpPr/>
            <p:nvPr/>
          </p:nvGrpSpPr>
          <p:grpSpPr>
            <a:xfrm>
              <a:off x="4320000" y="1134000"/>
              <a:ext cx="1584000" cy="900000"/>
              <a:chOff x="3367200" y="2303875"/>
              <a:chExt cx="1584000" cy="900000"/>
            </a:xfrm>
          </p:grpSpPr>
          <p:sp>
            <p:nvSpPr>
              <p:cNvPr id="85" name="Скругленный прямоугольник 84"/>
              <p:cNvSpPr/>
              <p:nvPr/>
            </p:nvSpPr>
            <p:spPr>
              <a:xfrm>
                <a:off x="3367200" y="2303875"/>
                <a:ext cx="1584000" cy="9000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6" name="Прямоугольник 85"/>
              <p:cNvSpPr/>
              <p:nvPr/>
            </p:nvSpPr>
            <p:spPr>
              <a:xfrm>
                <a:off x="3367200" y="2376000"/>
                <a:ext cx="1580400" cy="78483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Дефицит</a:t>
                </a:r>
              </a:p>
              <a:p>
                <a:pPr lvl="0" algn="ctr"/>
                <a:r>
                  <a:rPr lang="ru-RU" sz="1500" b="1" i="1" dirty="0" smtClean="0"/>
                  <a:t>или</a:t>
                </a:r>
              </a:p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Профицит</a:t>
                </a:r>
                <a:endParaRPr lang="ru-RU" sz="1500" b="1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48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4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ДОХОДЫ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Константиновское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  <a:endParaRPr lang="ru-RU" alt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0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/>
          <p:nvPr/>
        </p:nvSpPr>
        <p:spPr>
          <a:xfrm>
            <a:off x="1258887" y="2825629"/>
            <a:ext cx="792480" cy="792000"/>
          </a:xfrm>
          <a:custGeom>
            <a:avLst/>
            <a:gdLst/>
            <a:ahLst/>
            <a:cxnLst/>
            <a:rect l="l" t="t" r="r" b="b"/>
            <a:pathLst>
              <a:path w="792480" h="900430">
                <a:moveTo>
                  <a:pt x="0" y="504063"/>
                </a:moveTo>
                <a:lnTo>
                  <a:pt x="198056" y="504063"/>
                </a:lnTo>
                <a:lnTo>
                  <a:pt x="198056" y="0"/>
                </a:lnTo>
                <a:lnTo>
                  <a:pt x="594169" y="0"/>
                </a:lnTo>
                <a:lnTo>
                  <a:pt x="594169" y="504063"/>
                </a:lnTo>
                <a:lnTo>
                  <a:pt x="792162" y="504063"/>
                </a:lnTo>
                <a:lnTo>
                  <a:pt x="396049" y="900049"/>
                </a:lnTo>
                <a:lnTo>
                  <a:pt x="0" y="504063"/>
                </a:lnTo>
                <a:close/>
              </a:path>
            </a:pathLst>
          </a:custGeom>
          <a:solidFill>
            <a:srgbClr val="DCE6F2"/>
          </a:solidFill>
          <a:ln w="25400">
            <a:solidFill>
              <a:srgbClr val="2787A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6"/>
          <p:cNvSpPr/>
          <p:nvPr/>
        </p:nvSpPr>
        <p:spPr>
          <a:xfrm>
            <a:off x="4165186" y="2825629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468249"/>
                </a:moveTo>
                <a:lnTo>
                  <a:pt x="215900" y="468249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468249"/>
                </a:lnTo>
                <a:lnTo>
                  <a:pt x="863600" y="468249"/>
                </a:lnTo>
                <a:lnTo>
                  <a:pt x="431800" y="900049"/>
                </a:lnTo>
                <a:lnTo>
                  <a:pt x="0" y="468249"/>
                </a:lnTo>
                <a:close/>
              </a:path>
            </a:pathLst>
          </a:custGeom>
          <a:solidFill>
            <a:srgbClr val="C7E6A4"/>
          </a:solidFill>
          <a:ln w="25400">
            <a:solidFill>
              <a:srgbClr val="43D12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8"/>
          <p:cNvSpPr/>
          <p:nvPr/>
        </p:nvSpPr>
        <p:spPr>
          <a:xfrm>
            <a:off x="7038000" y="2825629"/>
            <a:ext cx="792000" cy="792000"/>
          </a:xfrm>
          <a:custGeom>
            <a:avLst/>
            <a:gdLst/>
            <a:ahLst/>
            <a:cxnLst/>
            <a:rect l="l" t="t" r="r" b="b"/>
            <a:pathLst>
              <a:path w="863600" h="900430">
                <a:moveTo>
                  <a:pt x="0" y="390016"/>
                </a:moveTo>
                <a:lnTo>
                  <a:pt x="215900" y="390016"/>
                </a:lnTo>
                <a:lnTo>
                  <a:pt x="215900" y="0"/>
                </a:lnTo>
                <a:lnTo>
                  <a:pt x="647700" y="0"/>
                </a:lnTo>
                <a:lnTo>
                  <a:pt x="647700" y="390016"/>
                </a:lnTo>
                <a:lnTo>
                  <a:pt x="863600" y="390016"/>
                </a:lnTo>
                <a:lnTo>
                  <a:pt x="431800" y="900049"/>
                </a:lnTo>
                <a:lnTo>
                  <a:pt x="0" y="390016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66555" y="1088740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кругленный прямоугольник 4"/>
          <p:cNvSpPr/>
          <p:nvPr/>
        </p:nvSpPr>
        <p:spPr>
          <a:xfrm>
            <a:off x="624477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доходы</a:t>
            </a:r>
            <a:endParaRPr lang="ru-RU" sz="2000" b="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3420000" y="1088740"/>
            <a:ext cx="2289326" cy="1710190"/>
          </a:xfrm>
          <a:prstGeom prst="roundRect">
            <a:avLst/>
          </a:prstGeom>
          <a:gradFill rotWithShape="0">
            <a:gsLst>
              <a:gs pos="0">
                <a:srgbClr val="43D126"/>
              </a:gs>
              <a:gs pos="0">
                <a:schemeClr val="accent5">
                  <a:hueOff val="-4966938"/>
                  <a:satOff val="19906"/>
                  <a:lumOff val="4314"/>
                  <a:alphaOff val="0"/>
                  <a:shade val="51000"/>
                  <a:satMod val="130000"/>
                </a:schemeClr>
              </a:gs>
              <a:gs pos="80000">
                <a:schemeClr val="accent5">
                  <a:hueOff val="-4966938"/>
                  <a:satOff val="19906"/>
                  <a:lumOff val="4314"/>
                  <a:alphaOff val="0"/>
                  <a:shade val="93000"/>
                  <a:satMod val="130000"/>
                </a:schemeClr>
              </a:gs>
              <a:gs pos="100000">
                <a:schemeClr val="accent5">
                  <a:hueOff val="-4966938"/>
                  <a:satOff val="19906"/>
                  <a:lumOff val="4314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Скругленный прямоугольник 6"/>
          <p:cNvSpPr/>
          <p:nvPr/>
        </p:nvSpPr>
        <p:spPr>
          <a:xfrm>
            <a:off x="347792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доходы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282190" y="1088740"/>
            <a:ext cx="2289326" cy="171019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кругленный прямоугольник 8"/>
          <p:cNvSpPr/>
          <p:nvPr/>
        </p:nvSpPr>
        <p:spPr>
          <a:xfrm>
            <a:off x="6340112" y="1538790"/>
            <a:ext cx="2173482" cy="81213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19099" tIns="0" rIns="219099" bIns="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Безвозмездные поступления</a:t>
            </a:r>
            <a:endParaRPr lang="ru-RU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1520" y="3631664"/>
            <a:ext cx="2808000" cy="2678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2787A0"/>
            </a:solidFill>
          </a:ln>
        </p:spPr>
        <p:txBody>
          <a:bodyPr anchor="t">
            <a:spAutoFit/>
          </a:bodyPr>
          <a:lstStyle/>
          <a:p>
            <a:pPr marL="12700" algn="ctr" defTabSz="360000">
              <a:lnSpc>
                <a:spcPct val="100000"/>
              </a:lnSpc>
            </a:pPr>
            <a:r>
              <a:rPr lang="ru-RU" sz="1200" b="1" i="1" dirty="0">
                <a:latin typeface="Arial"/>
                <a:cs typeface="Arial"/>
              </a:rPr>
              <a:t>Поступления от уплаты налогов, установленных Налоговым кодексом </a:t>
            </a:r>
            <a:r>
              <a:rPr lang="ru-RU" sz="1200" b="1" i="1" dirty="0" smtClean="0">
                <a:latin typeface="Arial"/>
                <a:cs typeface="Arial"/>
              </a:rPr>
              <a:t>РФ: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доходы физических лиц;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акцизы</a:t>
            </a:r>
            <a:r>
              <a:rPr lang="ru-RU" sz="1200" dirty="0">
                <a:latin typeface="Arial"/>
                <a:cs typeface="Arial"/>
              </a:rPr>
              <a:t>;</a:t>
            </a: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налог , взимаемый в связи с применением упрощенной системой налогообложения;</a:t>
            </a:r>
            <a:endParaRPr lang="ru-RU" sz="1200" dirty="0" smtClean="0">
              <a:latin typeface="Arial"/>
              <a:cs typeface="Arial"/>
            </a:endParaRPr>
          </a:p>
          <a:p>
            <a:pPr marL="184785" marR="6350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налог на имущество физических лиц;</a:t>
            </a:r>
          </a:p>
          <a:p>
            <a:pPr marL="184785" marR="6350" indent="-172085">
              <a:buFont typeface="Arial"/>
              <a:buChar char="-"/>
              <a:tabLst>
                <a:tab pos="185420" algn="l"/>
              </a:tabLst>
            </a:pPr>
            <a:r>
              <a:rPr lang="ru-RU" altLang="ru-RU" sz="1200" dirty="0">
                <a:cs typeface="Arial" charset="0"/>
              </a:rPr>
              <a:t>транспортный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земельный налог;</a:t>
            </a:r>
          </a:p>
          <a:p>
            <a:pPr marL="184785" indent="-172085">
              <a:lnSpc>
                <a:spcPct val="100000"/>
              </a:lnSpc>
              <a:buFont typeface="Arial"/>
              <a:buChar char="-"/>
              <a:tabLst>
                <a:tab pos="185420" algn="l"/>
              </a:tabLst>
            </a:pPr>
            <a:r>
              <a:rPr lang="ru-RU" sz="1200" dirty="0" smtClean="0">
                <a:latin typeface="Arial"/>
                <a:cs typeface="Arial"/>
              </a:rPr>
              <a:t>государственная пошлина.</a:t>
            </a:r>
          </a:p>
        </p:txBody>
      </p:sp>
      <p:sp>
        <p:nvSpPr>
          <p:cNvPr id="48" name="TextBox 7"/>
          <p:cNvSpPr txBox="1">
            <a:spLocks noChangeArrowheads="1"/>
          </p:cNvSpPr>
          <p:nvPr/>
        </p:nvSpPr>
        <p:spPr bwMode="auto">
          <a:xfrm>
            <a:off x="3149970" y="3631664"/>
            <a:ext cx="2808000" cy="2677656"/>
          </a:xfrm>
          <a:prstGeom prst="rect">
            <a:avLst/>
          </a:prstGeom>
          <a:solidFill>
            <a:srgbClr val="C7E6A4"/>
          </a:solidFill>
          <a:ln w="38100">
            <a:solidFill>
              <a:srgbClr val="43D126"/>
            </a:solidFill>
            <a:miter lim="800000"/>
            <a:headEnd/>
            <a:tailEnd/>
          </a:ln>
        </p:spPr>
        <p:txBody>
          <a:bodyPr wrap="square"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12700" algn="ctr" defTabSz="360000" eaLnBrk="1" hangingPunct="1"/>
            <a:r>
              <a:rPr lang="ru-RU" sz="1200" b="1" i="1" dirty="0">
                <a:latin typeface="Arial"/>
                <a:cs typeface="Arial"/>
              </a:rPr>
              <a:t>Пл</a:t>
            </a:r>
            <a:r>
              <a:rPr lang="ru-RU" sz="1200" b="1" i="1" spc="-45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1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ж</a:t>
            </a:r>
            <a:r>
              <a:rPr lang="ru-RU" sz="1200" b="1" i="1" spc="-10" dirty="0">
                <a:latin typeface="Arial"/>
                <a:cs typeface="Arial"/>
              </a:rPr>
              <a:t>и</a:t>
            </a:r>
            <a:r>
              <a:rPr lang="ru-RU" sz="1200" b="1" i="1" dirty="0">
                <a:latin typeface="Arial"/>
                <a:cs typeface="Arial"/>
              </a:rPr>
              <a:t>,</a:t>
            </a:r>
            <a:r>
              <a:rPr lang="ru-RU" sz="1200" b="1" i="1" spc="-15" dirty="0">
                <a:latin typeface="Arial"/>
                <a:cs typeface="Arial"/>
              </a:rPr>
              <a:t> </a:t>
            </a:r>
            <a:r>
              <a:rPr lang="ru-RU" sz="1200" b="1" i="1" spc="-30" dirty="0">
                <a:latin typeface="Arial"/>
                <a:cs typeface="Arial"/>
              </a:rPr>
              <a:t>у</a:t>
            </a:r>
            <a:r>
              <a:rPr lang="ru-RU" sz="1200" b="1" i="1" dirty="0">
                <a:latin typeface="Arial"/>
                <a:cs typeface="Arial"/>
              </a:rPr>
              <a:t>с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dirty="0">
                <a:latin typeface="Arial"/>
                <a:cs typeface="Arial"/>
              </a:rPr>
              <a:t>ано</a:t>
            </a:r>
            <a:r>
              <a:rPr lang="ru-RU" sz="1200" b="1" i="1" spc="-40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лен</a:t>
            </a:r>
            <a:r>
              <a:rPr lang="ru-RU" sz="1200" b="1" i="1" spc="5" dirty="0">
                <a:latin typeface="Arial"/>
                <a:cs typeface="Arial"/>
              </a:rPr>
              <a:t>н</a:t>
            </a:r>
            <a:r>
              <a:rPr lang="ru-RU" sz="1200" b="1" i="1" dirty="0">
                <a:latin typeface="Arial"/>
                <a:cs typeface="Arial"/>
              </a:rPr>
              <a:t>ые за</a:t>
            </a:r>
            <a:r>
              <a:rPr lang="ru-RU" sz="1200" b="1" i="1" spc="5" dirty="0">
                <a:latin typeface="Arial"/>
                <a:cs typeface="Arial"/>
              </a:rPr>
              <a:t>к</a:t>
            </a:r>
            <a:r>
              <a:rPr lang="ru-RU" sz="1200" b="1" i="1" dirty="0">
                <a:latin typeface="Arial"/>
                <a:cs typeface="Arial"/>
              </a:rPr>
              <a:t>он</a:t>
            </a:r>
            <a:r>
              <a:rPr lang="ru-RU" sz="1200" b="1" i="1" spc="-40" dirty="0">
                <a:latin typeface="Arial"/>
                <a:cs typeface="Arial"/>
              </a:rPr>
              <a:t>о</a:t>
            </a:r>
            <a:r>
              <a:rPr lang="ru-RU" sz="1200" b="1" i="1" dirty="0">
                <a:latin typeface="Arial"/>
                <a:cs typeface="Arial"/>
              </a:rPr>
              <a:t>д</a:t>
            </a:r>
            <a:r>
              <a:rPr lang="ru-RU" sz="1200" b="1" i="1" spc="-40" dirty="0">
                <a:latin typeface="Arial"/>
                <a:cs typeface="Arial"/>
              </a:rPr>
              <a:t>а</a:t>
            </a:r>
            <a:r>
              <a:rPr lang="ru-RU" sz="1200" b="1" i="1" spc="-10" dirty="0">
                <a:latin typeface="Arial"/>
                <a:cs typeface="Arial"/>
              </a:rPr>
              <a:t>т</a:t>
            </a:r>
            <a:r>
              <a:rPr lang="ru-RU" sz="1200" b="1" i="1" spc="-65" dirty="0">
                <a:latin typeface="Arial"/>
                <a:cs typeface="Arial"/>
              </a:rPr>
              <a:t>е</a:t>
            </a:r>
            <a:r>
              <a:rPr lang="ru-RU" sz="1200" b="1" i="1" dirty="0">
                <a:latin typeface="Arial"/>
                <a:cs typeface="Arial"/>
              </a:rPr>
              <a:t>ль</a:t>
            </a:r>
            <a:r>
              <a:rPr lang="ru-RU" sz="1200" b="1" i="1" spc="-10" dirty="0">
                <a:latin typeface="Arial"/>
                <a:cs typeface="Arial"/>
              </a:rPr>
              <a:t>ст</a:t>
            </a:r>
            <a:r>
              <a:rPr lang="ru-RU" sz="1200" b="1" i="1" spc="-15" dirty="0">
                <a:latin typeface="Arial"/>
                <a:cs typeface="Arial"/>
              </a:rPr>
              <a:t>в</a:t>
            </a:r>
            <a:r>
              <a:rPr lang="ru-RU" sz="1200" b="1" i="1" dirty="0">
                <a:latin typeface="Arial"/>
                <a:cs typeface="Arial"/>
              </a:rPr>
              <a:t>ом </a:t>
            </a:r>
            <a:r>
              <a:rPr lang="ru-RU" sz="1200" b="1" i="1" spc="-65" dirty="0" smtClean="0">
                <a:latin typeface="Arial"/>
                <a:cs typeface="Arial"/>
              </a:rPr>
              <a:t>РФ</a:t>
            </a:r>
            <a:r>
              <a:rPr lang="ru-RU" sz="1200" b="1" i="1" dirty="0" smtClean="0">
                <a:latin typeface="Arial"/>
                <a:cs typeface="Arial"/>
              </a:rPr>
              <a:t>:</a:t>
            </a:r>
            <a:endParaRPr lang="ru-RU" sz="1200" dirty="0">
              <a:latin typeface="Arial"/>
              <a:cs typeface="Arial"/>
            </a:endParaRPr>
          </a:p>
          <a:p>
            <a:pPr marL="184150" marR="54610" indent="-171450">
              <a:lnSpc>
                <a:spcPct val="100000"/>
              </a:lnSpc>
              <a:buFont typeface="Arial"/>
              <a:buChar char="-"/>
            </a:pPr>
            <a:r>
              <a:rPr lang="ru-RU" sz="1200" dirty="0" smtClean="0">
                <a:latin typeface="Arial"/>
                <a:cs typeface="Arial"/>
              </a:rPr>
              <a:t>аренда </a:t>
            </a:r>
            <a:r>
              <a:rPr lang="ru-RU" sz="1200" spc="-5" dirty="0" smtClean="0">
                <a:latin typeface="Arial"/>
                <a:cs typeface="Arial"/>
              </a:rPr>
              <a:t>и</a:t>
            </a:r>
            <a:r>
              <a:rPr lang="ru-RU" sz="1200" dirty="0" smtClean="0">
                <a:latin typeface="Arial"/>
                <a:cs typeface="Arial"/>
              </a:rPr>
              <a:t>м</a:t>
            </a:r>
            <a:r>
              <a:rPr lang="ru-RU" sz="1200" spc="-20" dirty="0" smtClean="0">
                <a:latin typeface="Arial"/>
                <a:cs typeface="Arial"/>
              </a:rPr>
              <a:t>ущ</a:t>
            </a:r>
            <a:r>
              <a:rPr lang="ru-RU" sz="1200" dirty="0" smtClean="0">
                <a:latin typeface="Arial"/>
                <a:cs typeface="Arial"/>
              </a:rPr>
              <a:t>ест</a:t>
            </a:r>
            <a:r>
              <a:rPr lang="ru-RU" sz="1200" spc="-15" dirty="0" smtClean="0">
                <a:latin typeface="Arial"/>
                <a:cs typeface="Arial"/>
              </a:rPr>
              <a:t>в</a:t>
            </a:r>
            <a:r>
              <a:rPr lang="ru-RU" sz="1200" dirty="0" smtClean="0">
                <a:latin typeface="Arial"/>
                <a:cs typeface="Arial"/>
              </a:rPr>
              <a:t>а.</a:t>
            </a:r>
            <a:endParaRPr lang="ru-RU" sz="1200" dirty="0">
              <a:latin typeface="Arial"/>
              <a:cs typeface="Arial"/>
            </a:endParaRPr>
          </a:p>
          <a:p>
            <a:pPr marL="12700" marR="473075" algn="just">
              <a:lnSpc>
                <a:spcPct val="100000"/>
              </a:lnSpc>
            </a:pPr>
            <a:r>
              <a:rPr lang="ru-RU" altLang="ru-RU" sz="1200" dirty="0" smtClean="0"/>
              <a:t>- прочие поступления от использования имущества, находящегося в собственности сельских поселений</a:t>
            </a:r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  <a:p>
            <a:pPr marL="12700" marR="473075">
              <a:lnSpc>
                <a:spcPct val="100000"/>
              </a:lnSpc>
            </a:pPr>
            <a:endParaRPr lang="ru-RU" altLang="ru-RU" sz="1200" dirty="0" smtClean="0"/>
          </a:p>
          <a:p>
            <a:pPr marL="12700" marR="473075">
              <a:lnSpc>
                <a:spcPct val="100000"/>
              </a:lnSpc>
            </a:pPr>
            <a:endParaRPr lang="ru-RU" alt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6029970" y="3631664"/>
            <a:ext cx="2808000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txBody>
          <a:bodyPr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дотации из бюджета Николаевского муниципального района и бюджета 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субвенции из федерального бюджета </a:t>
            </a:r>
            <a:r>
              <a:rPr lang="ru-RU" altLang="ru-RU" sz="1200" dirty="0" smtClean="0"/>
              <a:t>и (или) </a:t>
            </a:r>
            <a:r>
              <a:rPr lang="ru-RU" altLang="ru-RU" sz="1200" dirty="0"/>
              <a:t>из бюджета Хабаровского края;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иные межбюджетные трансферты из других бюджетов бюджетной системы Российской Федерации;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/>
              <a:t>безвозмездные поступления от физических и юридических лиц, в том числе добровольные пожертвования.</a:t>
            </a:r>
            <a:endParaRPr lang="ru-RU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1383119" y="334800"/>
              <a:ext cx="6368731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Структура доходов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27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9" name="Rectangle 32"/>
            <p:cNvSpPr>
              <a:spLocks noChangeArrowheads="1"/>
            </p:cNvSpPr>
            <p:nvPr/>
          </p:nvSpPr>
          <p:spPr bwMode="auto">
            <a:xfrm>
              <a:off x="1002968" y="423536"/>
              <a:ext cx="714009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Налоговые и неналоговые</a:t>
              </a:r>
              <a:r>
                <a:rPr lang="ru-RU" sz="2300" b="1" i="1" spc="-4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ис</a:t>
              </a:r>
              <a:r>
                <a:rPr lang="ru-RU" sz="2300" b="1" i="1" spc="-6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чни</a:t>
              </a:r>
              <a:r>
                <a:rPr lang="ru-RU" sz="2300" b="1" i="1" spc="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д</a:t>
              </a:r>
              <a:r>
                <a:rPr lang="ru-RU" sz="2300" b="1" i="1" spc="-5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8025814" y="1716379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46565"/>
              </p:ext>
            </p:extLst>
          </p:nvPr>
        </p:nvGraphicFramePr>
        <p:xfrm>
          <a:off x="109801" y="2009488"/>
          <a:ext cx="8872689" cy="3445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908"/>
                <a:gridCol w="6260538"/>
                <a:gridCol w="720081"/>
                <a:gridCol w="720081"/>
                <a:gridCol w="720081"/>
              </a:tblGrid>
              <a:tr h="559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3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и неналоговые доходы </a:t>
                      </a: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1967,211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1991,402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2036,425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i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i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1235,936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1276,127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1321,150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109,900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114,846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120,588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Доходы от уплаты акцизов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577,063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595,529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618,159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285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104,700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109,202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113,570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Единый сельскохозяйственный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налог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5,700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5,700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5,700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</a:t>
                      </a:r>
                      <a:r>
                        <a:rPr lang="ru-RU" sz="11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лиц</a:t>
                      </a:r>
                      <a:endParaRPr lang="ru-RU" sz="110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40,573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42,034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43,631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270,400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281,216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291,902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налог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125,600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125,600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125,600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1.8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доходы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731,275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715,275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715,275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415,275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415,275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415,275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1865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 (наем)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316,000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1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Диаграмма 97"/>
          <p:cNvGraphicFramePr/>
          <p:nvPr>
            <p:extLst>
              <p:ext uri="{D42A27DB-BD31-4B8C-83A1-F6EECF244321}">
                <p14:modId xmlns:p14="http://schemas.microsoft.com/office/powerpoint/2010/main" val="2266304173"/>
              </p:ext>
            </p:extLst>
          </p:nvPr>
        </p:nvGraphicFramePr>
        <p:xfrm>
          <a:off x="321497" y="1291407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>
              <a:solidFill>
                <a:prstClr val="black"/>
              </a:solidFill>
            </a:endParaRPr>
          </a:p>
        </p:txBody>
      </p:sp>
      <p:graphicFrame>
        <p:nvGraphicFramePr>
          <p:cNvPr id="106" name="Диаграмма 105"/>
          <p:cNvGraphicFramePr/>
          <p:nvPr>
            <p:extLst>
              <p:ext uri="{D42A27DB-BD31-4B8C-83A1-F6EECF244321}">
                <p14:modId xmlns:p14="http://schemas.microsoft.com/office/powerpoint/2010/main" val="3995903470"/>
              </p:ext>
            </p:extLst>
          </p:nvPr>
        </p:nvGraphicFramePr>
        <p:xfrm>
          <a:off x="4709586" y="1411288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7" name="Диаграмма 106"/>
          <p:cNvGraphicFramePr/>
          <p:nvPr>
            <p:extLst>
              <p:ext uri="{D42A27DB-BD31-4B8C-83A1-F6EECF244321}">
                <p14:modId xmlns:p14="http://schemas.microsoft.com/office/powerpoint/2010/main" val="2146672854"/>
              </p:ext>
            </p:extLst>
          </p:nvPr>
        </p:nvGraphicFramePr>
        <p:xfrm>
          <a:off x="2331235" y="406299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27159"/>
              </p:ext>
            </p:extLst>
          </p:nvPr>
        </p:nvGraphicFramePr>
        <p:xfrm>
          <a:off x="6675630" y="4104075"/>
          <a:ext cx="2264426" cy="268147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5538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НДФЛ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Доход от уплаты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акцизов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Налог, взимаемый в связи с применением упрощенной системы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налогообложения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ЕСХН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 на имущество физических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Транспортный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Земельный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Госпошлина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34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11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Рисунок 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384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Рисунок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83010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Рисунок 1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23515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Рисунок 2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59519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Рисунок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90427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2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617430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23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644433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" name="TextBox 110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7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510201" y="423536"/>
              <a:ext cx="812562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021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2022-2023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35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4" name="Диаграмма 113"/>
          <p:cNvGraphicFramePr/>
          <p:nvPr>
            <p:extLst>
              <p:ext uri="{D42A27DB-BD31-4B8C-83A1-F6EECF244321}">
                <p14:modId xmlns:p14="http://schemas.microsoft.com/office/powerpoint/2010/main" val="2323567787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5" name="Прямоугольник 114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6" name="Диаграмма 115"/>
          <p:cNvGraphicFramePr/>
          <p:nvPr>
            <p:extLst>
              <p:ext uri="{D42A27DB-BD31-4B8C-83A1-F6EECF244321}">
                <p14:modId xmlns:p14="http://schemas.microsoft.com/office/powerpoint/2010/main" val="2240107491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7" name="Диаграмма 116"/>
          <p:cNvGraphicFramePr/>
          <p:nvPr>
            <p:extLst>
              <p:ext uri="{D42A27DB-BD31-4B8C-83A1-F6EECF244321}">
                <p14:modId xmlns:p14="http://schemas.microsoft.com/office/powerpoint/2010/main" val="542900275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8" name="Таблица 1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294569"/>
              </p:ext>
            </p:extLst>
          </p:nvPr>
        </p:nvGraphicFramePr>
        <p:xfrm>
          <a:off x="6763069" y="4975143"/>
          <a:ext cx="2264426" cy="103428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285538"/>
                <a:gridCol w="197888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имущества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поступления от использования имущества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9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439" y="5020148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0" name="Объект 119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Image" r:id="rId7" imgW="0" imgH="0" progId="">
                  <p:embed/>
                </p:oleObj>
              </mc:Choice>
              <mc:Fallback>
                <p:oleObj name="Image" r:id="rId7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Объект 120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Image" r:id="rId9" imgW="0" imgH="0" progId="">
                  <p:embed/>
                </p:oleObj>
              </mc:Choice>
              <mc:Fallback>
                <p:oleObj name="Image" r:id="rId9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10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333710" y="423536"/>
              <a:ext cx="847860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spc="4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неналоговых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021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2022-2023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2242" name="Picture 194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26" y="5409220"/>
            <a:ext cx="188913" cy="212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0788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611485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32"/>
            <p:cNvSpPr>
              <a:spLocks noChangeArrowheads="1"/>
            </p:cNvSpPr>
            <p:nvPr/>
          </p:nvSpPr>
          <p:spPr bwMode="auto">
            <a:xfrm>
              <a:off x="110299" y="334800"/>
              <a:ext cx="8914364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Безвозмездные поступления в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5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ох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ю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ж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е</a:t>
              </a:r>
              <a:r>
                <a:rPr lang="ru-RU" sz="2300" b="1" i="1" spc="-3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596235"/>
              </p:ext>
            </p:extLst>
          </p:nvPr>
        </p:nvGraphicFramePr>
        <p:xfrm>
          <a:off x="108432" y="1892834"/>
          <a:ext cx="8919065" cy="4052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271"/>
                <a:gridCol w="6507075"/>
                <a:gridCol w="652572"/>
                <a:gridCol w="652574"/>
                <a:gridCol w="652573"/>
              </a:tblGrid>
              <a:tr h="5211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 </a:t>
                      </a: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5598,640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5517,005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5514,845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40972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бюджетам поселений на выравнивание бюджетной обеспеченности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1063,930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1058,220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1056,060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3074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краевого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16,500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17,220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17,900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6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Дотации на выравнивание бюджетной обеспеченности за счет средств районного бюджета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1047,430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1041,000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1038,160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409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субъектов РФ и муниципальных образований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них: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79,674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3,749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3,749</a:t>
                      </a:r>
                    </a:p>
                  </a:txBody>
                  <a:tcPr marL="31030" marR="31030" marT="0" marB="0" anchor="ctr"/>
                </a:tc>
              </a:tr>
              <a:tr h="46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2.1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Субвенции бюджетам поселений на государственную регистрацию актов гражданского состояния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3,624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3,749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3,749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611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2.2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Субвенция на выполнение полномочий по первичному воинскому учёту на территориях, где отсутствуют военные комиссариаты</a:t>
                      </a: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76,050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  <a:tr h="437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Прочие межбюджетные трансферты, передаваемые бюджетам поселений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4455,036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4455,036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4455,036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1030" marR="3103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9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0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2" name="Rectangle 32"/>
            <p:cNvSpPr>
              <a:spLocks noChangeArrowheads="1"/>
            </p:cNvSpPr>
            <p:nvPr/>
          </p:nvSpPr>
          <p:spPr bwMode="auto">
            <a:xfrm>
              <a:off x="490707" y="423536"/>
              <a:ext cx="8164607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безвозмездных поступлений в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  <a:r>
                <a:rPr lang="ru-RU" sz="2300" b="1" i="1" spc="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21 г. и 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2022-2023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Диаграмма 42"/>
          <p:cNvGraphicFramePr/>
          <p:nvPr>
            <p:extLst>
              <p:ext uri="{D42A27DB-BD31-4B8C-83A1-F6EECF244321}">
                <p14:modId xmlns:p14="http://schemas.microsoft.com/office/powerpoint/2010/main" val="1909002780"/>
              </p:ext>
            </p:extLst>
          </p:nvPr>
        </p:nvGraphicFramePr>
        <p:xfrm>
          <a:off x="329925" y="1372287"/>
          <a:ext cx="4230470" cy="2765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4" name="Диаграмма 43"/>
          <p:cNvGraphicFramePr/>
          <p:nvPr>
            <p:extLst>
              <p:ext uri="{D42A27DB-BD31-4B8C-83A1-F6EECF244321}">
                <p14:modId xmlns:p14="http://schemas.microsoft.com/office/powerpoint/2010/main" val="2644417941"/>
              </p:ext>
            </p:extLst>
          </p:nvPr>
        </p:nvGraphicFramePr>
        <p:xfrm>
          <a:off x="4788000" y="1360800"/>
          <a:ext cx="4230470" cy="2743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5" name="Диаграмма 44"/>
          <p:cNvGraphicFramePr/>
          <p:nvPr>
            <p:extLst>
              <p:ext uri="{D42A27DB-BD31-4B8C-83A1-F6EECF244321}">
                <p14:modId xmlns:p14="http://schemas.microsoft.com/office/powerpoint/2010/main" val="1695498108"/>
              </p:ext>
            </p:extLst>
          </p:nvPr>
        </p:nvGraphicFramePr>
        <p:xfrm>
          <a:off x="2331235" y="4202689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531862"/>
              </p:ext>
            </p:extLst>
          </p:nvPr>
        </p:nvGraphicFramePr>
        <p:xfrm>
          <a:off x="6597225" y="4759804"/>
          <a:ext cx="2418665" cy="120954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Дотации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Субвенции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Прочие трансферты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7" name="Рисунок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81075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080789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389874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</p:spTree>
    <p:extLst>
      <p:ext uri="{BB962C8B-B14F-4D97-AF65-F5344CB8AC3E}">
        <p14:creationId xmlns:p14="http://schemas.microsoft.com/office/powerpoint/2010/main" val="21299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26478" y="0"/>
            <a:ext cx="9162032" cy="1372287"/>
            <a:chOff x="-26478" y="0"/>
            <a:chExt cx="9162032" cy="137228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8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</a:p>
            </p:txBody>
          </p:sp>
        </p:grpSp>
        <p:sp>
          <p:nvSpPr>
            <p:cNvPr id="5" name="object 5"/>
            <p:cNvSpPr txBox="1"/>
            <p:nvPr/>
          </p:nvSpPr>
          <p:spPr>
            <a:xfrm>
              <a:off x="-26478" y="457200"/>
              <a:ext cx="9162032" cy="70788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Бюджет Константиновского сельского поселения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3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 2021 г. и плановый период 2022-2023 гг.</a:t>
              </a:r>
              <a:endParaRPr sz="23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endParaRPr>
            </a:p>
          </p:txBody>
        </p:sp>
      </p:grpSp>
      <p:sp>
        <p:nvSpPr>
          <p:cNvPr id="6148" name="object 6"/>
          <p:cNvSpPr>
            <a:spLocks noChangeArrowheads="1"/>
          </p:cNvSpPr>
          <p:nvPr/>
        </p:nvSpPr>
        <p:spPr bwMode="auto">
          <a:xfrm>
            <a:off x="36513" y="1447800"/>
            <a:ext cx="9070975" cy="16764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149" name="object 7"/>
          <p:cNvSpPr txBox="1">
            <a:spLocks noChangeArrowheads="1"/>
          </p:cNvSpPr>
          <p:nvPr/>
        </p:nvSpPr>
        <p:spPr bwMode="auto">
          <a:xfrm>
            <a:off x="90488" y="3200400"/>
            <a:ext cx="8928100" cy="317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592138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531813" eaLnBrk="1" hangingPunct="1">
              <a:lnSpc>
                <a:spcPts val="2163"/>
              </a:lnSpc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Цель создания:</a:t>
            </a:r>
            <a:r>
              <a:rPr lang="ru-RU" altLang="ru-RU" sz="2300" b="1" dirty="0" smtClean="0">
                <a:solidFill>
                  <a:prstClr val="black"/>
                </a:solidFill>
                <a:latin typeface="Arial" charset="0"/>
              </a:rPr>
              <a:t>	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знакомление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граждан с основными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положениями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Совета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депутатов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Константиновского сельского 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</a:t>
            </a:r>
            <a:r>
              <a:rPr lang="ru-RU" alt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21.12.2020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31-92«О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бюджете Константиновского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	сельского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поселения на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 и плановый период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		2023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годов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000" b="1" dirty="0" smtClean="0">
              <a:latin typeface="Arial" charset="0"/>
            </a:endParaRPr>
          </a:p>
          <a:p>
            <a:pPr marL="531813" eaLnBrk="1" hangingPunct="1">
              <a:defRPr/>
            </a:pPr>
            <a:r>
              <a:rPr lang="ru-RU" altLang="ru-RU" b="1" i="1" dirty="0" smtClean="0">
                <a:solidFill>
                  <a:prstClr val="black"/>
                </a:solidFill>
                <a:latin typeface="Arial" charset="0"/>
              </a:rPr>
              <a:t>Структура отчета:</a:t>
            </a:r>
            <a:endParaRPr lang="ru-RU" altLang="ru-RU" i="1" dirty="0" smtClean="0">
              <a:solidFill>
                <a:prstClr val="black"/>
              </a:solidFill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altLang="ru-RU" sz="1600" b="1" dirty="0" smtClean="0">
                <a:latin typeface="Arial" charset="0"/>
              </a:rPr>
              <a:t>Вводная часть 				</a:t>
            </a:r>
            <a:r>
              <a:rPr lang="ru-RU" altLang="ru-RU" sz="1600" b="1" i="1" dirty="0" smtClean="0">
                <a:latin typeface="Arial" charset="0"/>
              </a:rPr>
              <a:t>стр. 3-11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Сбалансированность бюджета поселения 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12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Доходы бюджета поселения	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13-20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25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Расходы бюджета поселения	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21-27</a:t>
            </a:r>
            <a:r>
              <a:rPr lang="ru-RU" altLang="ru-RU" sz="1600" b="1" dirty="0" smtClean="0">
                <a:latin typeface="Arial" charset="0"/>
              </a:rPr>
              <a:t>;</a:t>
            </a:r>
            <a:endParaRPr lang="ru-RU" altLang="ru-RU" sz="1600" dirty="0" smtClean="0">
              <a:latin typeface="Arial" charset="0"/>
            </a:endParaRPr>
          </a:p>
          <a:p>
            <a:pPr marL="2693988" eaLnBrk="1" hangingPunct="1">
              <a:spcBef>
                <a:spcPts val="438"/>
              </a:spcBef>
              <a:buFont typeface="Arial" charset="0"/>
              <a:buChar char="-"/>
              <a:defRPr/>
            </a:pPr>
            <a:r>
              <a:rPr lang="ru-RU" altLang="ru-RU" sz="1600" b="1" dirty="0" smtClean="0">
                <a:latin typeface="Arial" charset="0"/>
              </a:rPr>
              <a:t> </a:t>
            </a:r>
            <a:r>
              <a:rPr lang="ru-RU" altLang="ru-RU" sz="1600" b="1" dirty="0">
                <a:latin typeface="Arial" charset="0"/>
              </a:rPr>
              <a:t>З</a:t>
            </a:r>
            <a:r>
              <a:rPr lang="ru-RU" altLang="ru-RU" sz="1600" b="1" dirty="0" smtClean="0">
                <a:latin typeface="Arial" charset="0"/>
              </a:rPr>
              <a:t>аключительная часть 			</a:t>
            </a:r>
            <a:r>
              <a:rPr lang="ru-RU" altLang="ru-RU" sz="1600" b="1" i="1" dirty="0" smtClean="0">
                <a:latin typeface="Arial" charset="0"/>
              </a:rPr>
              <a:t>стр</a:t>
            </a:r>
            <a:r>
              <a:rPr lang="ru-RU" altLang="ru-RU" sz="1600" b="1" i="1" dirty="0">
                <a:latin typeface="Arial" charset="0"/>
              </a:rPr>
              <a:t>. </a:t>
            </a:r>
            <a:r>
              <a:rPr lang="ru-RU" altLang="ru-RU" sz="1600" b="1" i="1" dirty="0" smtClean="0">
                <a:latin typeface="Arial" charset="0"/>
              </a:rPr>
              <a:t>28</a:t>
            </a:r>
            <a:r>
              <a:rPr lang="ru-RU" altLang="ru-RU" sz="1600" b="1" dirty="0" smtClean="0">
                <a:latin typeface="Arial" charset="0"/>
              </a:rPr>
              <a:t>.</a:t>
            </a:r>
            <a:endParaRPr lang="ru-RU" altLang="ru-RU" sz="1600" dirty="0" smtClean="0"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335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2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5" name="Rectangle 32"/>
            <p:cNvSpPr>
              <a:spLocks noChangeArrowheads="1"/>
            </p:cNvSpPr>
            <p:nvPr/>
          </p:nvSpPr>
          <p:spPr bwMode="auto">
            <a:xfrm>
              <a:off x="1313528" y="424800"/>
              <a:ext cx="651896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С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spc="-3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spc="-1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у</a:t>
              </a:r>
              <a:r>
                <a:rPr lang="ru-RU" sz="2300" b="1" i="1" spc="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</a:t>
              </a:r>
              <a:r>
                <a:rPr lang="ru-RU" sz="2300" b="1" i="1" spc="4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на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</a:t>
              </a:r>
              <a:r>
                <a:rPr lang="ru-RU" sz="2300" b="1" i="1" spc="-10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021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г.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и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плановый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период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2022-2023 гг.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1" name="Диаграмма 40"/>
          <p:cNvGraphicFramePr/>
          <p:nvPr>
            <p:extLst>
              <p:ext uri="{D42A27DB-BD31-4B8C-83A1-F6EECF244321}">
                <p14:modId xmlns:p14="http://schemas.microsoft.com/office/powerpoint/2010/main" val="2671679968"/>
              </p:ext>
            </p:extLst>
          </p:nvPr>
        </p:nvGraphicFramePr>
        <p:xfrm>
          <a:off x="216000" y="1362354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46" name="Диаграмма 45"/>
          <p:cNvGraphicFramePr/>
          <p:nvPr>
            <p:extLst>
              <p:ext uri="{D42A27DB-BD31-4B8C-83A1-F6EECF244321}">
                <p14:modId xmlns:p14="http://schemas.microsoft.com/office/powerpoint/2010/main" val="2785990766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val="1422673938"/>
              </p:ext>
            </p:extLst>
          </p:nvPr>
        </p:nvGraphicFramePr>
        <p:xfrm>
          <a:off x="2331235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96196"/>
              </p:ext>
            </p:extLst>
          </p:nvPr>
        </p:nvGraphicFramePr>
        <p:xfrm>
          <a:off x="6597225" y="4869160"/>
          <a:ext cx="2418665" cy="929132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4987"/>
                <a:gridCol w="2113678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Налоговые доходы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Неналоговые доходы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Безвозмездные поступления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2" name="Рисунок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5008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Объект 52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Image" r:id="rId8" imgW="0" imgH="0" progId="">
                  <p:embed/>
                </p:oleObj>
              </mc:Choice>
              <mc:Fallback>
                <p:oleObj name="Image" r:id="rId8" imgW="0" imgH="0" progId="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Объект 53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" name="Image" r:id="rId10" imgW="0" imgH="0" progId="">
                  <p:embed/>
                </p:oleObj>
              </mc:Choice>
              <mc:Fallback>
                <p:oleObj name="Image" r:id="rId10" imgW="0" imgH="0" progId="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Рисунок 1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492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1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596" y="51912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14000" y="2708920"/>
            <a:ext cx="8316000" cy="1371600"/>
            <a:chOff x="414000" y="2708920"/>
            <a:chExt cx="8316000" cy="1371600"/>
          </a:xfrm>
        </p:grpSpPr>
        <p:sp>
          <p:nvSpPr>
            <p:cNvPr id="5" name="object 2"/>
            <p:cNvSpPr>
              <a:spLocks noChangeArrowheads="1"/>
            </p:cNvSpPr>
            <p:nvPr/>
          </p:nvSpPr>
          <p:spPr bwMode="auto">
            <a:xfrm>
              <a:off x="414000" y="2708920"/>
              <a:ext cx="8316000" cy="13716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" name="object 5"/>
            <p:cNvSpPr txBox="1">
              <a:spLocks noChangeArrowheads="1"/>
            </p:cNvSpPr>
            <p:nvPr/>
          </p:nvSpPr>
          <p:spPr bwMode="auto">
            <a:xfrm>
              <a:off x="414000" y="2888940"/>
              <a:ext cx="8316000" cy="105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marL="12700" indent="-127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006725" algn="l"/>
                  <a:tab pos="5668963" algn="l"/>
                  <a:tab pos="6413500" algn="l"/>
                </a:tabLs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РАСХОДЫ</a:t>
              </a:r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БЮДЖЕТА</a:t>
              </a:r>
            </a:p>
            <a:p>
              <a:pPr algn="ctr" eaLnBrk="1" hangingPunct="1">
                <a:lnSpc>
                  <a:spcPts val="4088"/>
                </a:lnSpc>
                <a:defRPr/>
              </a:pPr>
              <a:r>
                <a:rPr lang="ru-RU" sz="3600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ПОСЕЛЕНИЯ</a:t>
              </a:r>
              <a:endParaRPr lang="ru-RU" alt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26495" y="0"/>
            <a:ext cx="906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Константиновское</a:t>
            </a:r>
            <a:r>
              <a:rPr lang="ru-RU" altLang="ru-RU" sz="1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сельское поселение Николаевского муниципального района Хабаровского края</a:t>
            </a:r>
            <a:endParaRPr lang="ru-RU" altLang="ru-RU" sz="1600" b="1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2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684500" y="1806877"/>
            <a:ext cx="7818531" cy="2005463"/>
            <a:chOff x="630000" y="1021831"/>
            <a:chExt cx="7818531" cy="2005463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630000" y="1098916"/>
              <a:ext cx="1080000" cy="1928377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630000" y="2063106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Общегосудар-ственные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altLang="ru-RU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вопросы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315" y="1427141"/>
              <a:ext cx="495238" cy="546032"/>
            </a:xfrm>
            <a:prstGeom prst="rect">
              <a:avLst/>
            </a:prstGeom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1746000" y="1098917"/>
              <a:ext cx="1080000" cy="1928377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6952" y="1465918"/>
              <a:ext cx="838095" cy="431746"/>
            </a:xfrm>
            <a:prstGeom prst="rect">
              <a:avLst/>
            </a:prstGeom>
          </p:spPr>
        </p:pic>
        <p:sp>
          <p:nvSpPr>
            <p:cNvPr id="46" name="Прямоугольник 45"/>
            <p:cNvSpPr/>
            <p:nvPr/>
          </p:nvSpPr>
          <p:spPr>
            <a:xfrm>
              <a:off x="1710000" y="2121177"/>
              <a:ext cx="1116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оборона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Скругленный прямоугольник 44"/>
            <p:cNvSpPr/>
            <p:nvPr/>
          </p:nvSpPr>
          <p:spPr>
            <a:xfrm>
              <a:off x="3978514" y="1052841"/>
              <a:ext cx="1080000" cy="19283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1" name="Прямоугольник 50"/>
            <p:cNvSpPr/>
            <p:nvPr/>
          </p:nvSpPr>
          <p:spPr>
            <a:xfrm>
              <a:off x="3933074" y="2110972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экономика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5974" y="1329012"/>
              <a:ext cx="965079" cy="761905"/>
            </a:xfrm>
            <a:prstGeom prst="rect">
              <a:avLst/>
            </a:prstGeom>
          </p:spPr>
        </p:pic>
        <p:sp>
          <p:nvSpPr>
            <p:cNvPr id="57" name="Скругленный прямоугольник 56"/>
            <p:cNvSpPr/>
            <p:nvPr/>
          </p:nvSpPr>
          <p:spPr>
            <a:xfrm>
              <a:off x="5094000" y="1030612"/>
              <a:ext cx="1080000" cy="1928377"/>
            </a:xfrm>
            <a:prstGeom prst="roundRect">
              <a:avLst/>
            </a:prstGeom>
            <a:solidFill>
              <a:srgbClr val="BE9C0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8" name="Прямоугольник 57"/>
            <p:cNvSpPr/>
            <p:nvPr/>
          </p:nvSpPr>
          <p:spPr>
            <a:xfrm>
              <a:off x="5094000" y="2044233"/>
              <a:ext cx="1116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Жилищно-коммунальное хозяйство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6623" y="1326435"/>
              <a:ext cx="874753" cy="690595"/>
            </a:xfrm>
            <a:prstGeom prst="rect">
              <a:avLst/>
            </a:prstGeom>
          </p:spPr>
        </p:pic>
        <p:sp>
          <p:nvSpPr>
            <p:cNvPr id="69" name="Скругленный прямоугольник 68"/>
            <p:cNvSpPr/>
            <p:nvPr/>
          </p:nvSpPr>
          <p:spPr>
            <a:xfrm>
              <a:off x="6240073" y="1021831"/>
              <a:ext cx="1080000" cy="1928377"/>
            </a:xfrm>
            <a:prstGeom prst="roundRect">
              <a:avLst/>
            </a:prstGeom>
            <a:solidFill>
              <a:srgbClr val="00B0F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0" name="Прямоугольник 69"/>
            <p:cNvSpPr/>
            <p:nvPr/>
          </p:nvSpPr>
          <p:spPr>
            <a:xfrm>
              <a:off x="6240437" y="2090917"/>
              <a:ext cx="108000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политика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533" y="1338461"/>
              <a:ext cx="965079" cy="761905"/>
            </a:xfrm>
            <a:prstGeom prst="rect">
              <a:avLst/>
            </a:prstGeom>
          </p:spPr>
        </p:pic>
        <p:sp>
          <p:nvSpPr>
            <p:cNvPr id="75" name="Скругленный прямоугольник 74"/>
            <p:cNvSpPr/>
            <p:nvPr/>
          </p:nvSpPr>
          <p:spPr>
            <a:xfrm>
              <a:off x="7368531" y="1052841"/>
              <a:ext cx="1080000" cy="1928377"/>
            </a:xfrm>
            <a:prstGeom prst="roundRect">
              <a:avLst/>
            </a:prstGeom>
            <a:solidFill>
              <a:srgbClr val="0070C0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6" name="Прямоугольник 75"/>
            <p:cNvSpPr/>
            <p:nvPr/>
          </p:nvSpPr>
          <p:spPr>
            <a:xfrm>
              <a:off x="7368531" y="2013973"/>
              <a:ext cx="10800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Физическая культура и спорт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816" y="1224114"/>
              <a:ext cx="965079" cy="761905"/>
            </a:xfrm>
            <a:prstGeom prst="rect">
              <a:avLst/>
            </a:prstGeom>
          </p:spPr>
        </p:pic>
        <p:sp>
          <p:nvSpPr>
            <p:cNvPr id="81" name="Скругленный прямоугольник 80"/>
            <p:cNvSpPr/>
            <p:nvPr/>
          </p:nvSpPr>
          <p:spPr>
            <a:xfrm>
              <a:off x="2863891" y="1080044"/>
              <a:ext cx="1080000" cy="1928377"/>
            </a:xfrm>
            <a:prstGeom prst="roundRect">
              <a:avLst/>
            </a:prstGeom>
            <a:solidFill>
              <a:srgbClr val="24AF75"/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Прямоугольник 82"/>
            <p:cNvSpPr/>
            <p:nvPr/>
          </p:nvSpPr>
          <p:spPr>
            <a:xfrm>
              <a:off x="2848768" y="1890345"/>
              <a:ext cx="1116000" cy="861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Национальная безопасность и </a:t>
              </a:r>
              <a:r>
                <a:rPr lang="ru-RU" altLang="ru-RU" sz="10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правоохра-нительная</a:t>
              </a:r>
              <a:r>
                <a:rPr lang="ru-RU" altLang="ru-RU" sz="1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деятельность</a:t>
              </a:r>
              <a:endParaRPr lang="ru-RU" altLang="ru-RU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1350" y="1188334"/>
              <a:ext cx="965079" cy="761905"/>
            </a:xfrm>
            <a:prstGeom prst="rect">
              <a:avLst/>
            </a:prstGeom>
          </p:spPr>
        </p:pic>
      </p:grpSp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3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9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3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1" name="Rectangle 32"/>
            <p:cNvSpPr>
              <a:spLocks noChangeArrowheads="1"/>
            </p:cNvSpPr>
            <p:nvPr/>
          </p:nvSpPr>
          <p:spPr bwMode="auto">
            <a:xfrm>
              <a:off x="1011815" y="423536"/>
              <a:ext cx="7122398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Классификация расх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о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дов</a:t>
              </a:r>
              <a:r>
                <a:rPr lang="ru-RU" sz="2300" b="1" i="1" spc="-10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бюдже</a:t>
              </a:r>
              <a:r>
                <a:rPr lang="ru-RU" sz="2300" b="1" i="1" spc="-25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т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а </a:t>
              </a: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поселения</a:t>
              </a:r>
            </a:p>
            <a:p>
              <a:pPr algn="ctr">
                <a:defRPr/>
              </a:pPr>
              <a:r>
                <a:rPr lang="ru-RU" sz="2300" b="1" i="1" dirty="0" smtClean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по </a:t>
              </a:r>
              <a:r>
                <a:rPr lang="ru-RU" sz="2300" b="1" i="1" dirty="0">
                  <a:solidFill>
                    <a:srgbClr val="001F5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/>
                </a:rPr>
                <a:t>разделам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06515" y="4139495"/>
            <a:ext cx="8721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altLang="ru-RU" sz="1500" dirty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Например, в составе раздела «Жилищно-коммунальное хозяйство», в том числе, выделяются: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жилищное хозяйство; 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 smtClean="0">
                <a:latin typeface="Times New Roman" pitchFamily="18" charset="0"/>
              </a:rPr>
              <a:t> благоустройство</a:t>
            </a:r>
            <a:r>
              <a:rPr lang="ru-RU" altLang="ru-RU" sz="1500" dirty="0">
                <a:latin typeface="Times New Roman" pitchFamily="18" charset="0"/>
              </a:rPr>
              <a:t>;</a:t>
            </a:r>
          </a:p>
          <a:p>
            <a:pPr marL="361950" indent="180975">
              <a:buFontTx/>
              <a:buChar char="-"/>
              <a:defRPr/>
            </a:pPr>
            <a:r>
              <a:rPr lang="ru-RU" altLang="ru-RU" sz="1500" dirty="0">
                <a:latin typeface="Times New Roman" pitchFamily="18" charset="0"/>
              </a:rPr>
              <a:t> другие вопросы в области жилищно-коммунального хозяйства.</a:t>
            </a:r>
          </a:p>
          <a:p>
            <a:pPr indent="361950">
              <a:defRPr/>
            </a:pPr>
            <a:r>
              <a:rPr lang="ru-RU" altLang="ru-RU" sz="1500" dirty="0">
                <a:latin typeface="Times New Roman" pitchFamily="18" charset="0"/>
              </a:rPr>
              <a:t>Полный перечень разделов и подразделов классификации расходов бюджетов приведен в статье 21 Бюджетного кодекса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195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113057" y="1372287"/>
            <a:ext cx="9437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2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подразделам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373985"/>
              </p:ext>
            </p:extLst>
          </p:nvPr>
        </p:nvGraphicFramePr>
        <p:xfrm>
          <a:off x="72000" y="1628800"/>
          <a:ext cx="8910489" cy="49763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0756"/>
                <a:gridCol w="5174379"/>
                <a:gridCol w="1065118"/>
                <a:gridCol w="1065118"/>
                <a:gridCol w="1065118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Константиновского сельского поселения Николаевского муниципального района Хабаровского края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21.12.2020 №  31-92 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36630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всего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7565,851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7508,407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7551,270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7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378,000</a:t>
                      </a:r>
                    </a:p>
                  </a:txBody>
                  <a:tcPr marL="91076" marR="91076" anchor="ctr" horzOverflow="overflow"/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вопросы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5511,708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5312,907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5132,454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высшего должностного лица органа местного самоуправления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744,744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744,744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744,744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Функционирование местных администраций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4605,960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4407,159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4226,706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0106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33,004</a:t>
                      </a:r>
                    </a:p>
                  </a:txBody>
                  <a:tcPr marL="91076" marR="91076" anchor="ctr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Резервные фонды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0113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Другие общегосударственные вопросы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76,050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Мобилизационная и вневойсковая подготовка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76,050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24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258,624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258,749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258,749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0304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юстиции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3,624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3,749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3,749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Обеспечение пожарной безопасности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255,000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847,463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876,745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910,061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0409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Дорожное хозяйство (дорожные фонды)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847,463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876,745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910,061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880741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6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7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" name="Rectangle 32"/>
            <p:cNvSpPr>
              <a:spLocks noChangeArrowheads="1"/>
            </p:cNvSpPr>
            <p:nvPr/>
          </p:nvSpPr>
          <p:spPr bwMode="auto">
            <a:xfrm>
              <a:off x="351538" y="423536"/>
              <a:ext cx="844295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Структура 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расходов бюджета поселения по разделам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и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подразделам функциональной классификации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12559"/>
              </p:ext>
            </p:extLst>
          </p:nvPr>
        </p:nvGraphicFramePr>
        <p:xfrm>
          <a:off x="71500" y="2162090"/>
          <a:ext cx="8919065" cy="33459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8133"/>
                <a:gridCol w="5175575"/>
                <a:gridCol w="1065119"/>
                <a:gridCol w="1065119"/>
                <a:gridCol w="1065119"/>
              </a:tblGrid>
              <a:tr h="39148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Раздел,                 подраздел</a:t>
                      </a:r>
                    </a:p>
                  </a:txBody>
                  <a:tcPr marL="91076" marR="91076" vert="vert270" anchor="ctr" horzOverflow="overflow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marL="91076" marR="91076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Решение Совета депутатов Константиновского сельского поселения Николаевского муниципального района Хабаровского края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21.12.2020 №  31-92 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14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год</a:t>
                      </a:r>
                    </a:p>
                  </a:txBody>
                  <a:tcPr marL="91076" marR="9107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год</a:t>
                      </a: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</a:tr>
              <a:tr h="216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430,360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430,360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430,360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688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309,410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309,410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309,410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0503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120,950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120,950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120,950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50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504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0705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Профессиональная подготовка, переподготовка и повышение квалификации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15,000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50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204,432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204,432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204,432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Пенсионное обеспечение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204,432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204,432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204,432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83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1100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222,214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222,214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222,214</a:t>
                      </a:r>
                      <a:endParaRPr lang="ru-RU" sz="10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7773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1101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 культура и спорт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222,214</a:t>
                      </a:r>
                    </a:p>
                  </a:txBody>
                  <a:tcPr marL="91076" marR="91076" anchor="ctr" horzOverflow="overflow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222,214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222,214</a:t>
                      </a:r>
                      <a:endParaRPr lang="ru-RU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7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8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" name="Rectangle 32"/>
            <p:cNvSpPr>
              <a:spLocks noChangeArrowheads="1"/>
            </p:cNvSpPr>
            <p:nvPr/>
          </p:nvSpPr>
          <p:spPr bwMode="auto">
            <a:xfrm>
              <a:off x="1629072" y="423536"/>
              <a:ext cx="5887894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Функциональная структура расходов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бюджета поселения</a:t>
              </a:r>
              <a:endParaRPr lang="ru-RU" sz="2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8070823" y="1291407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21" name="Диаграмма 120"/>
          <p:cNvGraphicFramePr/>
          <p:nvPr>
            <p:extLst>
              <p:ext uri="{D42A27DB-BD31-4B8C-83A1-F6EECF244321}">
                <p14:modId xmlns:p14="http://schemas.microsoft.com/office/powerpoint/2010/main" val="1914442426"/>
              </p:ext>
            </p:extLst>
          </p:nvPr>
        </p:nvGraphicFramePr>
        <p:xfrm>
          <a:off x="4788000" y="1360800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2" name="Диаграмма 121"/>
          <p:cNvGraphicFramePr/>
          <p:nvPr>
            <p:extLst>
              <p:ext uri="{D42A27DB-BD31-4B8C-83A1-F6EECF244321}">
                <p14:modId xmlns:p14="http://schemas.microsoft.com/office/powerpoint/2010/main" val="3503805598"/>
              </p:ext>
            </p:extLst>
          </p:nvPr>
        </p:nvGraphicFramePr>
        <p:xfrm>
          <a:off x="2445160" y="4104075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5" name="Таблица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08356"/>
              </p:ext>
            </p:extLst>
          </p:nvPr>
        </p:nvGraphicFramePr>
        <p:xfrm>
          <a:off x="6675629" y="4644135"/>
          <a:ext cx="2432933" cy="15598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786"/>
                <a:gridCol w="2126147"/>
              </a:tblGrid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Жилищно-коммунальное хозяйство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Физическая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культура и спорт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Социальная политика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Условно утвержденные расходы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6" name="Объект 125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8" name="Image" r:id="rId6" imgW="0" imgH="0" progId="">
                  <p:embed/>
                </p:oleObj>
              </mc:Choice>
              <mc:Fallback>
                <p:oleObj name="Image" r:id="rId6" imgW="0" imgH="0" progId="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7" name="Объект 126"/>
          <p:cNvGraphicFramePr>
            <a:graphicFrameLocks noChangeAspect="1"/>
          </p:cNvGraphicFramePr>
          <p:nvPr/>
        </p:nvGraphicFramePr>
        <p:xfrm>
          <a:off x="2947988" y="1401763"/>
          <a:ext cx="9525" cy="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9" name="Image" r:id="rId8" imgW="0" imgH="0" progId="">
                  <p:embed/>
                </p:oleObj>
              </mc:Choice>
              <mc:Fallback>
                <p:oleObj name="Image" r:id="rId8" imgW="0" imgH="0" progId="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401763"/>
                        <a:ext cx="9525" cy="9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" name="Рисунок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473414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Рисунок 2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364000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634000"/>
            <a:ext cx="189310" cy="219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graphicFrame>
        <p:nvGraphicFramePr>
          <p:cNvPr id="132" name="Таблица 1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88104"/>
              </p:ext>
            </p:extLst>
          </p:nvPr>
        </p:nvGraphicFramePr>
        <p:xfrm>
          <a:off x="161510" y="4644135"/>
          <a:ext cx="2430270" cy="1517946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06450"/>
                <a:gridCol w="2123820"/>
              </a:tblGrid>
              <a:tr h="371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Общегосударственные расходы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4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экономика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3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Национальная оборона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5508" marR="6550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33" name="Рисунок 1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4740095"/>
            <a:ext cx="190500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Рисунок 18"/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8375"/>
                    </a14:imgEffect>
                    <a14:imgEffect>
                      <a14:saturation sat="225000"/>
                    </a14:imgEffect>
                    <a14:imgEffect>
                      <a14:brightnessContrast bright="-72000" contras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096722"/>
            <a:ext cx="190500" cy="219075"/>
          </a:xfrm>
          <a:prstGeom prst="rect">
            <a:avLst/>
          </a:prstGeom>
          <a:solidFill>
            <a:schemeClr val="accent2"/>
          </a:solidFill>
          <a:extLst/>
        </p:spPr>
      </p:pic>
      <p:pic>
        <p:nvPicPr>
          <p:cNvPr id="136" name="Рисунок 19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0" y="5634525"/>
            <a:ext cx="190500" cy="219075"/>
          </a:xfrm>
          <a:prstGeom prst="rect">
            <a:avLst/>
          </a:prstGeom>
          <a:solidFill>
            <a:srgbClr val="00B050"/>
          </a:solidFill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000" y="5094000"/>
            <a:ext cx="189310" cy="219600"/>
          </a:xfrm>
          <a:prstGeom prst="rect">
            <a:avLst/>
          </a:prstGeom>
        </p:spPr>
      </p:pic>
      <p:pic>
        <p:nvPicPr>
          <p:cNvPr id="23" name="Рисунок 19"/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6750"/>
                    </a14:imgEffect>
                    <a14:imgEffect>
                      <a14:saturation sat="220000"/>
                    </a14:imgEffect>
                    <a14:imgEffect>
                      <a14:brightnessContrast bright="-3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83" y="5943009"/>
            <a:ext cx="168275" cy="195199"/>
          </a:xfrm>
          <a:prstGeom prst="rect">
            <a:avLst/>
          </a:prstGeom>
          <a:solidFill>
            <a:srgbClr val="00B050"/>
          </a:solidFill>
          <a:effectLst/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3649070565"/>
              </p:ext>
            </p:extLst>
          </p:nvPr>
        </p:nvGraphicFramePr>
        <p:xfrm>
          <a:off x="217883" y="1348606"/>
          <a:ext cx="4230470" cy="2651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  <p:extLst>
      <p:ext uri="{BB962C8B-B14F-4D97-AF65-F5344CB8AC3E}">
        <p14:creationId xmlns:p14="http://schemas.microsoft.com/office/powerpoint/2010/main" val="4012560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bject 2"/>
          <p:cNvSpPr>
            <a:spLocks noChangeArrowheads="1"/>
          </p:cNvSpPr>
          <p:nvPr/>
        </p:nvSpPr>
        <p:spPr bwMode="auto">
          <a:xfrm>
            <a:off x="0" y="0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70823" y="153879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2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31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3" name="Rectangle 32"/>
              <p:cNvSpPr>
                <a:spLocks noChangeArrowheads="1"/>
              </p:cNvSpPr>
              <p:nvPr/>
            </p:nvSpPr>
            <p:spPr bwMode="auto">
              <a:xfrm>
                <a:off x="914575" y="423536"/>
                <a:ext cx="731802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жилищно-коммунальное хозяйство</a:t>
                </a:r>
              </a:p>
            </p:txBody>
          </p:sp>
        </p:grpSp>
      </p:grp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50100"/>
              </p:ext>
            </p:extLst>
          </p:nvPr>
        </p:nvGraphicFramePr>
        <p:xfrm>
          <a:off x="206515" y="1831291"/>
          <a:ext cx="8640959" cy="15325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7544"/>
                <a:gridCol w="817805"/>
                <a:gridCol w="817805"/>
                <a:gridCol w="817805"/>
              </a:tblGrid>
              <a:tr h="13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Жилищное хозяйство:</a:t>
                      </a:r>
                    </a:p>
                    <a:p>
                      <a:pPr marL="180975" lvl="0" indent="-1809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100" b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оплата по договорам за текущий и капитальный ремонт муниципального жилья</a:t>
                      </a: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309,410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309,410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309,410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300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Благоустройство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благоустройству поселения;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  организация и содержание мест захоронения.</a:t>
                      </a:r>
                      <a:endParaRPr lang="ru-RU" sz="1100" b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120,950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120,950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120,950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/>
                </a:tc>
              </a:tr>
              <a:tr h="2049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430,360</a:t>
                      </a: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430,360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430,360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10" b="28311"/>
          <a:stretch/>
        </p:blipFill>
        <p:spPr>
          <a:xfrm>
            <a:off x="198530" y="3564015"/>
            <a:ext cx="8693950" cy="287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547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20740" y="38926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36000" y="342000"/>
              <a:ext cx="9072563" cy="1030287"/>
              <a:chOff x="36000" y="342000"/>
              <a:chExt cx="9072563" cy="1030287"/>
            </a:xfrm>
          </p:grpSpPr>
          <p:sp>
            <p:nvSpPr>
              <p:cNvPr id="21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4" name="Rectangle 32"/>
              <p:cNvSpPr>
                <a:spLocks noChangeArrowheads="1"/>
              </p:cNvSpPr>
              <p:nvPr/>
            </p:nvSpPr>
            <p:spPr bwMode="auto">
              <a:xfrm>
                <a:off x="1787955" y="423536"/>
                <a:ext cx="5571269" cy="800219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Приоритетные расходы </a:t>
                </a:r>
                <a:r>
                  <a:rPr lang="ru-RU" sz="2300" b="1" i="1" dirty="0" smtClean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поселения</a:t>
                </a:r>
                <a:endParaRPr lang="en-US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Расходы на дорожное хозяйство</a:t>
                </a:r>
              </a:p>
            </p:txBody>
          </p:sp>
        </p:grpSp>
      </p:grpSp>
      <p:sp>
        <p:nvSpPr>
          <p:cNvPr id="14" name="Прямоугольник 13"/>
          <p:cNvSpPr/>
          <p:nvPr/>
        </p:nvSpPr>
        <p:spPr>
          <a:xfrm>
            <a:off x="8070823" y="1538790"/>
            <a:ext cx="95667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13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300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543173"/>
              </p:ext>
            </p:extLst>
          </p:nvPr>
        </p:nvGraphicFramePr>
        <p:xfrm>
          <a:off x="206515" y="1831291"/>
          <a:ext cx="8640959" cy="10479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7544"/>
                <a:gridCol w="817805"/>
                <a:gridCol w="817805"/>
                <a:gridCol w="817805"/>
              </a:tblGrid>
              <a:tr h="134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расходов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 </a:t>
                      </a:r>
                      <a:r>
                        <a:rPr lang="ru-RU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Дорожное хозяйство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847,463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876,745</a:t>
                      </a:r>
                      <a:endParaRPr lang="ru-RU" sz="11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910,061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Содержание и ремонт дорог внутри поселения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347,463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376,745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410,061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7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Мероприятия</a:t>
                      </a:r>
                      <a:r>
                        <a:rPr lang="ru-RU" sz="1100" b="0" baseline="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по обеспечению безопасности дорожного движения на автомобильных дорогах общего пользования (дорожное освещение)</a:t>
                      </a:r>
                      <a:endParaRPr lang="ru-RU" sz="1100" b="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500,000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500,000</a:t>
                      </a:r>
                    </a:p>
                  </a:txBody>
                  <a:tcPr marL="19652" marR="19652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5" t="8831" b="27273"/>
          <a:stretch/>
        </p:blipFill>
        <p:spPr>
          <a:xfrm>
            <a:off x="1196625" y="2843935"/>
            <a:ext cx="6705745" cy="3823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bject 2"/>
          <p:cNvSpPr>
            <a:spLocks noChangeArrowheads="1"/>
          </p:cNvSpPr>
          <p:nvPr/>
        </p:nvSpPr>
        <p:spPr bwMode="auto">
          <a:xfrm>
            <a:off x="19664" y="22677"/>
            <a:ext cx="9136063" cy="68500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ru-RU" b="1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430" y="5364215"/>
            <a:ext cx="355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/>
        </p:nvSpPr>
        <p:spPr bwMode="auto">
          <a:xfrm>
            <a:off x="284410" y="1133745"/>
            <a:ext cx="8563065" cy="5370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Брошюра подготовлена финансовым управлением администрации Николаевского муниципального района на основании: </a:t>
            </a:r>
          </a:p>
          <a:p>
            <a:pPr marL="542925" indent="-542925" algn="just"/>
            <a:r>
              <a:rPr lang="ru-RU" sz="2000" dirty="0" smtClean="0"/>
              <a:t>     </a:t>
            </a:r>
            <a:r>
              <a:rPr lang="ru-RU" sz="1900" dirty="0" smtClean="0"/>
              <a:t>- Послания Президента Российской Федерации Федеральному   Собранию Российской Федерации от 01 декабря 2016 года</a:t>
            </a:r>
            <a:r>
              <a:rPr lang="ru-RU" sz="1900" dirty="0" smtClean="0">
                <a:solidFill>
                  <a:srgbClr val="000000"/>
                </a:solidFill>
              </a:rPr>
              <a:t>;</a:t>
            </a:r>
          </a:p>
          <a:p>
            <a:pPr marL="542925" indent="-180975" algn="just">
              <a:buFontTx/>
              <a:buChar char="-"/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Решения </a:t>
            </a:r>
            <a:r>
              <a:rPr lang="ru-RU" sz="1900" dirty="0">
                <a:solidFill>
                  <a:srgbClr val="000000"/>
                </a:solidFill>
              </a:rPr>
              <a:t>Совета депутатов </a:t>
            </a:r>
            <a:r>
              <a:rPr lang="ru-RU" sz="1900" dirty="0" smtClean="0">
                <a:solidFill>
                  <a:srgbClr val="000000"/>
                </a:solidFill>
              </a:rPr>
              <a:t>Константиновского сельского </a:t>
            </a:r>
            <a:r>
              <a:rPr lang="ru-RU" sz="1900" dirty="0">
                <a:solidFill>
                  <a:srgbClr val="000000"/>
                </a:solidFill>
              </a:rPr>
              <a:t>поселения Николаевского района от </a:t>
            </a:r>
            <a:r>
              <a:rPr lang="ru-RU" sz="1900" dirty="0" smtClean="0"/>
              <a:t>21.12.2020 </a:t>
            </a:r>
            <a:r>
              <a:rPr lang="ru-RU" sz="1900" dirty="0"/>
              <a:t>№ </a:t>
            </a:r>
            <a:r>
              <a:rPr lang="ru-RU" sz="1900" dirty="0" smtClean="0"/>
              <a:t>31-92 </a:t>
            </a:r>
            <a:r>
              <a:rPr lang="ru-RU" sz="1900" dirty="0"/>
              <a:t>«О бюджете </a:t>
            </a:r>
            <a:r>
              <a:rPr lang="ru-RU" sz="1900" dirty="0" smtClean="0"/>
              <a:t>Константиновского </a:t>
            </a:r>
            <a:r>
              <a:rPr lang="ru-RU" sz="1900" dirty="0"/>
              <a:t>сельского поселения на </a:t>
            </a:r>
            <a:r>
              <a:rPr lang="ru-RU" sz="1900" dirty="0" smtClean="0"/>
              <a:t>2021 </a:t>
            </a:r>
            <a:r>
              <a:rPr lang="ru-RU" sz="1900" dirty="0"/>
              <a:t>год и плановый период </a:t>
            </a:r>
            <a:r>
              <a:rPr lang="ru-RU" sz="1900" dirty="0" smtClean="0"/>
              <a:t>2022 </a:t>
            </a:r>
            <a:r>
              <a:rPr lang="ru-RU" sz="1900" dirty="0"/>
              <a:t>и </a:t>
            </a:r>
            <a:r>
              <a:rPr lang="ru-RU" sz="1900" dirty="0" smtClean="0"/>
              <a:t>2023 </a:t>
            </a:r>
            <a:r>
              <a:rPr lang="ru-RU" sz="1900" dirty="0"/>
              <a:t>годов</a:t>
            </a:r>
            <a:r>
              <a:rPr lang="ru-RU" sz="1900" dirty="0" smtClean="0"/>
              <a:t>»</a:t>
            </a:r>
            <a:r>
              <a:rPr lang="ru-RU" sz="1900" dirty="0" smtClean="0">
                <a:solidFill>
                  <a:srgbClr val="000000"/>
                </a:solidFill>
              </a:rPr>
              <a:t>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Мы  </a:t>
            </a:r>
            <a:r>
              <a:rPr lang="ru-RU" sz="1900" dirty="0">
                <a:solidFill>
                  <a:srgbClr val="000000"/>
                </a:solidFill>
              </a:rPr>
              <a:t>намерены  совершенствовать  работу  по  открытости  бюджета,  чтобы  повысить эффективность распределения средств с учетом приоритетных потребностей населения и </a:t>
            </a:r>
            <a:r>
              <a:rPr lang="ru-RU" sz="1900" dirty="0" smtClean="0">
                <a:solidFill>
                  <a:srgbClr val="000000"/>
                </a:solidFill>
              </a:rPr>
              <a:t>создания условий </a:t>
            </a:r>
            <a:r>
              <a:rPr lang="ru-RU" sz="1900" dirty="0">
                <a:solidFill>
                  <a:srgbClr val="000000"/>
                </a:solidFill>
              </a:rPr>
              <a:t>для активного участия жителей </a:t>
            </a:r>
            <a:r>
              <a:rPr lang="ru-RU" sz="1900" dirty="0" smtClean="0">
                <a:solidFill>
                  <a:srgbClr val="000000"/>
                </a:solidFill>
              </a:rPr>
              <a:t>поселения в бюджетном процессе.</a:t>
            </a:r>
          </a:p>
          <a:p>
            <a:pPr indent="361950" algn="just">
              <a:defRPr/>
            </a:pPr>
            <a:r>
              <a:rPr lang="ru-RU" sz="1900" dirty="0" smtClean="0">
                <a:solidFill>
                  <a:srgbClr val="000000"/>
                </a:solidFill>
              </a:rPr>
              <a:t>Ждем ваших пожеланий и предложений. Уверены</a:t>
            </a:r>
            <a:r>
              <a:rPr lang="ru-RU" sz="1900" dirty="0">
                <a:solidFill>
                  <a:srgbClr val="000000"/>
                </a:solidFill>
              </a:rPr>
              <a:t>,  что  Ваши  предложения заслуживают самого пристального внимания. </a:t>
            </a:r>
            <a:r>
              <a:rPr lang="ru-RU" sz="1900" dirty="0" smtClean="0">
                <a:solidFill>
                  <a:srgbClr val="000000"/>
                </a:solidFill>
              </a:rPr>
              <a:t>Надеемся на долгосрочное сотрудничество.</a:t>
            </a:r>
          </a:p>
          <a:p>
            <a:pPr algn="just">
              <a:defRPr/>
            </a:pPr>
            <a:endParaRPr lang="ru-RU" sz="1900" dirty="0" smtClean="0">
              <a:solidFill>
                <a:prstClr val="black"/>
              </a:solidFill>
            </a:endParaRP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Л.Н. Негода</a:t>
            </a:r>
          </a:p>
          <a:p>
            <a:pPr algn="r">
              <a:defRPr/>
            </a:pPr>
            <a:r>
              <a:rPr lang="ru-RU" sz="1900" b="1" i="1" dirty="0" smtClean="0">
                <a:solidFill>
                  <a:prstClr val="black"/>
                </a:solidFill>
              </a:rPr>
              <a:t>глава Константиновского </a:t>
            </a:r>
            <a:r>
              <a:rPr lang="ru-RU" sz="1900" b="1" i="1" dirty="0">
                <a:solidFill>
                  <a:prstClr val="black"/>
                </a:solidFill>
              </a:rPr>
              <a:t>сельского </a:t>
            </a:r>
            <a:r>
              <a:rPr lang="ru-RU" sz="1900" b="1" i="1" dirty="0" smtClean="0">
                <a:solidFill>
                  <a:prstClr val="black"/>
                </a:solidFill>
              </a:rPr>
              <a:t>поселения</a:t>
            </a:r>
            <a:endParaRPr lang="ru-RU" sz="1900" b="1" i="1" dirty="0">
              <a:solidFill>
                <a:srgbClr val="00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3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36000" y="334800"/>
              <a:ext cx="9072563" cy="522000"/>
              <a:chOff x="36000" y="334800"/>
              <a:chExt cx="9072563" cy="522000"/>
            </a:xfrm>
          </p:grpSpPr>
          <p:sp>
            <p:nvSpPr>
              <p:cNvPr id="14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514800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6" name="Rectangle 32"/>
              <p:cNvSpPr>
                <a:spLocks noChangeArrowheads="1"/>
              </p:cNvSpPr>
              <p:nvPr/>
            </p:nvSpPr>
            <p:spPr bwMode="auto">
              <a:xfrm>
                <a:off x="2677540" y="334800"/>
                <a:ext cx="3779881" cy="44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ru-RU" sz="2300" b="1" i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Заключительная часть</a:t>
                </a:r>
                <a:endParaRPr 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374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30400" y="1597416"/>
            <a:ext cx="2811430" cy="5401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i="1" dirty="0"/>
              <a:t>Население </a:t>
            </a:r>
            <a:r>
              <a:rPr lang="ru-RU" altLang="ru-RU" sz="1500" b="1" i="1" dirty="0" smtClean="0"/>
              <a:t>(на 01.01.2020 г.)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458 человек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231823" y="2528900"/>
            <a:ext cx="3311525" cy="77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7724" tIns="38862" rIns="77724" bIns="38862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500" b="1" i="1" dirty="0" smtClean="0"/>
              <a:t>2 </a:t>
            </a:r>
            <a:r>
              <a:rPr lang="ru-RU" altLang="ru-RU" sz="1500" b="1" i="1" dirty="0"/>
              <a:t>сельских населённых </a:t>
            </a:r>
            <a:r>
              <a:rPr lang="ru-RU" altLang="ru-RU" sz="1500" b="1" i="1" dirty="0" smtClean="0"/>
              <a:t>пункта: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Константиновка</a:t>
            </a:r>
          </a:p>
          <a:p>
            <a:pPr marL="361950" indent="-180975" eaLnBrk="1" hangingPunct="1">
              <a:buFont typeface="Arial" panose="020B0604020202020204" pitchFamily="34" charset="0"/>
              <a:buChar char="-"/>
            </a:pPr>
            <a:r>
              <a:rPr lang="ru-RU" altLang="ru-RU" sz="1500" b="1" i="1" dirty="0" smtClean="0">
                <a:solidFill>
                  <a:srgbClr val="FF0066"/>
                </a:solidFill>
              </a:rPr>
              <a:t>село Подгорное</a:t>
            </a:r>
            <a:endParaRPr lang="ru-RU" altLang="ru-RU" sz="1500" b="1" i="1" dirty="0">
              <a:solidFill>
                <a:srgbClr val="FF00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6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9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Rectangle 32"/>
            <p:cNvSpPr>
              <a:spLocks noChangeArrowheads="1"/>
            </p:cNvSpPr>
            <p:nvPr/>
          </p:nvSpPr>
          <p:spPr bwMode="auto">
            <a:xfrm>
              <a:off x="1484386" y="334800"/>
              <a:ext cx="6166175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Константиновское</a:t>
              </a:r>
              <a:r>
                <a:rPr lang="ru-RU" altLang="ru-RU" sz="2300" b="1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altLang="ru-RU" sz="23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сельское поселение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1083600"/>
            <a:ext cx="3763071" cy="54072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0" y="3517200"/>
            <a:ext cx="7705842" cy="29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3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2"/>
          <p:cNvSpPr>
            <a:spLocks noChangeArrowheads="1"/>
          </p:cNvSpPr>
          <p:nvPr/>
        </p:nvSpPr>
        <p:spPr bwMode="auto">
          <a:xfrm>
            <a:off x="14288" y="22225"/>
            <a:ext cx="9129712" cy="6835775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7172" name="object 20"/>
          <p:cNvSpPr txBox="1">
            <a:spLocks noChangeArrowheads="1"/>
          </p:cNvSpPr>
          <p:nvPr/>
        </p:nvSpPr>
        <p:spPr bwMode="auto">
          <a:xfrm>
            <a:off x="4121949" y="1656767"/>
            <a:ext cx="4842597" cy="210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12700" indent="3175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Администрация</a:t>
            </a:r>
          </a:p>
          <a:p>
            <a:pPr algn="ctr" eaLnBrk="1" hangingPunct="1">
              <a:lnSpc>
                <a:spcPct val="99000"/>
              </a:lnSpc>
              <a:spcBef>
                <a:spcPct val="0"/>
              </a:spcBef>
            </a:pPr>
            <a:r>
              <a:rPr lang="ru-RU" altLang="ru-RU" sz="2300" b="1" i="1" dirty="0" smtClean="0">
                <a:latin typeface="Arial" charset="0"/>
              </a:rPr>
              <a:t>сельского поселения </a:t>
            </a:r>
            <a:r>
              <a:rPr lang="ru-RU" altLang="ru-RU" sz="2300" b="1" i="1" dirty="0">
                <a:latin typeface="Arial" charset="0"/>
              </a:rPr>
              <a:t>–</a:t>
            </a:r>
            <a:r>
              <a:rPr lang="ru-RU" altLang="ru-RU" sz="2300" b="1" dirty="0">
                <a:latin typeface="Arial" charset="0"/>
              </a:rPr>
              <a:t> </a:t>
            </a:r>
            <a:r>
              <a:rPr lang="ru-RU" altLang="ru-RU" sz="2300" dirty="0" smtClean="0">
                <a:latin typeface="+mn-lt"/>
              </a:rPr>
              <a:t>орган исполнительной власти, осуществляющий </a:t>
            </a:r>
            <a:r>
              <a:rPr lang="ru-RU" sz="2300" dirty="0" smtClean="0">
                <a:latin typeface="+mn-lt"/>
              </a:rPr>
              <a:t>исполнительно-распорядительные </a:t>
            </a:r>
            <a:r>
              <a:rPr lang="ru-RU" sz="2300" dirty="0">
                <a:latin typeface="+mn-lt"/>
              </a:rPr>
              <a:t>функции на территории сельского поселения</a:t>
            </a:r>
            <a:endParaRPr lang="ru-RU" altLang="ru-RU" sz="2300" dirty="0">
              <a:latin typeface="+mn-lt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89834"/>
              </p:ext>
            </p:extLst>
          </p:nvPr>
        </p:nvGraphicFramePr>
        <p:xfrm>
          <a:off x="350838" y="4138254"/>
          <a:ext cx="8429626" cy="2351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74"/>
                <a:gridCol w="927103"/>
                <a:gridCol w="4073449"/>
              </a:tblGrid>
              <a:tr h="396432">
                <a:tc gridSpan="3">
                  <a:txBody>
                    <a:bodyPr/>
                    <a:lstStyle/>
                    <a:p>
                      <a:pPr marL="264922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+mn-lt"/>
                          <a:cs typeface="Arial"/>
                        </a:rPr>
                        <a:t>Кон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spc="-3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ная</a:t>
                      </a:r>
                      <a:r>
                        <a:rPr sz="1800" b="1" spc="2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ин</a:t>
                      </a:r>
                      <a:r>
                        <a:rPr sz="1800" b="1" spc="-6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м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ац</a:t>
                      </a:r>
                      <a:r>
                        <a:rPr sz="1800" b="1" spc="5" dirty="0">
                          <a:latin typeface="+mn-lt"/>
                          <a:cs typeface="Arial"/>
                        </a:rPr>
                        <a:t>и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90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Глава сельского поселения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Негода Любовь Николаевна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667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682442</a:t>
                      </a:r>
                      <a:endParaRPr lang="ru-RU" sz="1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>
                  <a:txBody>
                    <a:bodyPr/>
                    <a:lstStyle/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с. Константиновка,</a:t>
                      </a:r>
                    </a:p>
                    <a:p>
                      <a:pPr marL="78105" algn="l">
                        <a:lnSpc>
                          <a:spcPts val="1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ул. Строительная, д. 5</a:t>
                      </a:r>
                      <a:endParaRPr sz="1800" b="1" i="1" u="sng" baseline="300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EF3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3EA"/>
                    </a:solidFill>
                  </a:tcPr>
                </a:tc>
              </a:tr>
              <a:tr h="33290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9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ф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,</a:t>
                      </a:r>
                      <a:r>
                        <a:rPr sz="1800" b="1" spc="4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фа</a:t>
                      </a:r>
                      <a:r>
                        <a:rPr sz="1800" b="1" spc="-25" dirty="0">
                          <a:latin typeface="+mn-lt"/>
                          <a:cs typeface="Arial"/>
                        </a:rPr>
                        <a:t>к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lang="ru-RU" sz="1800" b="1" i="1" dirty="0" smtClean="0">
                          <a:latin typeface="+mn-lt"/>
                          <a:cs typeface="Arial"/>
                        </a:rPr>
                        <a:t>8(42135)35-4-90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53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50" dirty="0">
                          <a:latin typeface="+mn-lt"/>
                          <a:cs typeface="Arial"/>
                        </a:rPr>
                        <a:t>А</a:t>
                      </a:r>
                      <a:r>
                        <a:rPr sz="1800" b="1" spc="-5" dirty="0">
                          <a:latin typeface="+mn-lt"/>
                          <a:cs typeface="Arial"/>
                        </a:rPr>
                        <a:t>д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е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с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э</a:t>
                      </a:r>
                      <a:r>
                        <a:rPr sz="1800" b="1" spc="-30" dirty="0">
                          <a:latin typeface="+mn-lt"/>
                          <a:cs typeface="Arial"/>
                        </a:rPr>
                        <a:t>л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ек</a:t>
                      </a:r>
                      <a:r>
                        <a:rPr sz="1800" b="1" spc="-15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р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spc="-10" dirty="0">
                          <a:latin typeface="+mn-lt"/>
                          <a:cs typeface="Arial"/>
                        </a:rPr>
                        <a:t>н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ой</a:t>
                      </a:r>
                      <a:r>
                        <a:rPr sz="1800" b="1" spc="55" dirty="0">
                          <a:latin typeface="+mn-lt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п</a:t>
                      </a:r>
                      <a:r>
                        <a:rPr sz="1800" b="1" spc="-45" dirty="0">
                          <a:latin typeface="+mn-lt"/>
                          <a:cs typeface="Arial"/>
                        </a:rPr>
                        <a:t>о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ч</a:t>
                      </a:r>
                      <a:r>
                        <a:rPr sz="1800" b="1" spc="-20" dirty="0">
                          <a:latin typeface="+mn-lt"/>
                          <a:cs typeface="Arial"/>
                        </a:rPr>
                        <a:t>т</a:t>
                      </a:r>
                      <a:r>
                        <a:rPr sz="1800" b="1" dirty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en-U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konst@nikoladm.ru</a:t>
                      </a:r>
                      <a:endParaRPr sz="1800" b="1" i="1" u="none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EE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68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ru-RU" sz="1800" b="1" spc="-35" dirty="0" smtClean="0">
                          <a:latin typeface="+mn-lt"/>
                          <a:cs typeface="Arial"/>
                        </a:rPr>
                        <a:t>Р</a:t>
                      </a:r>
                      <a:r>
                        <a:rPr lang="ru-RU" sz="1800" b="1" spc="-25" dirty="0" smtClean="0">
                          <a:latin typeface="+mn-lt"/>
                          <a:cs typeface="Arial"/>
                        </a:rPr>
                        <a:t>е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жим</a:t>
                      </a:r>
                      <a:r>
                        <a:rPr lang="ru-RU" sz="1800" b="1" spc="10" dirty="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ра</a:t>
                      </a:r>
                      <a:r>
                        <a:rPr lang="ru-RU" sz="1800" b="1" spc="-5" dirty="0" smtClean="0">
                          <a:latin typeface="+mn-lt"/>
                          <a:cs typeface="Arial"/>
                        </a:rPr>
                        <a:t>б</a:t>
                      </a:r>
                      <a:r>
                        <a:rPr lang="ru-RU" sz="1800" b="1" spc="-40" dirty="0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spc="-15" dirty="0" smtClean="0">
                          <a:latin typeface="+mn-lt"/>
                          <a:cs typeface="Arial"/>
                        </a:rPr>
                        <a:t>т</a:t>
                      </a:r>
                      <a:r>
                        <a:rPr lang="ru-RU" sz="1800" b="1" dirty="0" smtClean="0">
                          <a:latin typeface="+mn-lt"/>
                          <a:cs typeface="Arial"/>
                        </a:rPr>
                        <a:t>ы</a:t>
                      </a:r>
                      <a:endParaRPr sz="1800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lang="ru-RU" sz="1800" b="1" i="1" spc="-5" smtClean="0">
                          <a:latin typeface="+mn-lt"/>
                          <a:cs typeface="Arial"/>
                        </a:rPr>
                        <a:t>с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9:00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1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smtClean="0">
                          <a:latin typeface="+mn-lt"/>
                          <a:cs typeface="Arial"/>
                        </a:rPr>
                        <a:t>3:00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,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с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14:00</a:t>
                      </a:r>
                      <a:r>
                        <a:rPr lang="ru-RU" sz="1800" b="1" i="1" spc="10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pc="-5" smtClean="0">
                          <a:latin typeface="+mn-lt"/>
                          <a:cs typeface="Arial"/>
                        </a:rPr>
                        <a:t>д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о</a:t>
                      </a:r>
                      <a:r>
                        <a:rPr lang="ru-RU" sz="1800" b="1" i="1" spc="5" smtClean="0">
                          <a:latin typeface="+mn-lt"/>
                          <a:cs typeface="Arial"/>
                        </a:rPr>
                        <a:t> </a:t>
                      </a:r>
                      <a:r>
                        <a:rPr lang="ru-RU" sz="1800" b="1" i="1" smtClean="0">
                          <a:latin typeface="+mn-lt"/>
                          <a:cs typeface="Arial"/>
                        </a:rPr>
                        <a:t>1</a:t>
                      </a:r>
                      <a:r>
                        <a:rPr lang="ru-RU" sz="1800" b="1" i="1" spc="5" smtClean="0">
                          <a:latin typeface="+mn-lt"/>
                          <a:cs typeface="Arial"/>
                        </a:rPr>
                        <a:t>8:00</a:t>
                      </a:r>
                      <a:endParaRPr sz="1800" i="1" dirty="0">
                        <a:latin typeface="+mn-lt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9BBA58"/>
                      </a:solidFill>
                      <a:prstDash val="solid"/>
                    </a:lnL>
                    <a:lnR w="12700">
                      <a:solidFill>
                        <a:srgbClr val="9BBA58"/>
                      </a:solidFill>
                      <a:prstDash val="solid"/>
                    </a:lnR>
                    <a:lnT w="12700">
                      <a:solidFill>
                        <a:srgbClr val="9BBA58"/>
                      </a:solidFill>
                      <a:prstDash val="solid"/>
                    </a:lnT>
                    <a:lnB w="12700">
                      <a:solidFill>
                        <a:srgbClr val="9BBA58"/>
                      </a:solidFill>
                      <a:prstDash val="solid"/>
                    </a:lnB>
                    <a:solidFill>
                      <a:srgbClr val="DEE7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13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3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4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00" name="Rectangle 32"/>
            <p:cNvSpPr>
              <a:spLocks noChangeArrowheads="1"/>
            </p:cNvSpPr>
            <p:nvPr/>
          </p:nvSpPr>
          <p:spPr bwMode="auto">
            <a:xfrm>
              <a:off x="678503" y="423536"/>
              <a:ext cx="7840993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Об администрации Константиновского сельского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поселения </a:t>
              </a: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Николаевского муниципального района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1516229"/>
            <a:ext cx="3691501" cy="23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131376" y="4501858"/>
            <a:ext cx="880920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 defTabSz="540000"/>
            <a:r>
              <a:rPr lang="ru-RU" sz="1500" dirty="0" smtClean="0"/>
              <a:t>информации о бюджете и отчете, о его исполнении в объективной, доступной и простой для понимания форме. «Бюджет для граждан» предназначен, прежде всего, для жителей поселения, не обладающих специальными знаниями в сфере бюджетного законодательства. 	Информация, размещаемая в разделе «Бюджет для граждан», в доступной форме знакомит граждан с основными целями, задачами и приоритетными направлениями бюджетной политики, с основными характеристиками бюджета и результатами его исполнения</a:t>
            </a:r>
          </a:p>
          <a:p>
            <a:pPr algn="just" defTabSz="540000"/>
            <a:endParaRPr lang="ru-RU" sz="1000" dirty="0" smtClean="0"/>
          </a:p>
          <a:p>
            <a:pPr algn="r"/>
            <a:r>
              <a:rPr lang="ru-RU" sz="1500" b="1" i="1" dirty="0" smtClean="0"/>
              <a:t>Глава Константиновского сельского поселения</a:t>
            </a:r>
          </a:p>
          <a:p>
            <a:pPr algn="r"/>
            <a:r>
              <a:rPr lang="ru-RU" sz="1500" b="1" i="1" dirty="0"/>
              <a:t>Л</a:t>
            </a:r>
            <a:r>
              <a:rPr lang="ru-RU" sz="1500" b="1" i="1" dirty="0" smtClean="0"/>
              <a:t>.Н. Негода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70400" y="1043735"/>
            <a:ext cx="578895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2380"/>
              </a:lnSpc>
            </a:pPr>
            <a:r>
              <a:rPr lang="ru-RU" sz="2000" b="1" i="1" spc="-75" dirty="0">
                <a:latin typeface="Arial"/>
                <a:cs typeface="Arial"/>
              </a:rPr>
              <a:t>У</a:t>
            </a:r>
            <a:r>
              <a:rPr lang="ru-RU" sz="2000" b="1" i="1" spc="-20" dirty="0">
                <a:latin typeface="Arial"/>
                <a:cs typeface="Arial"/>
              </a:rPr>
              <a:t>в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15" dirty="0">
                <a:latin typeface="Arial"/>
                <a:cs typeface="Arial"/>
              </a:rPr>
              <a:t>ж</a:t>
            </a:r>
            <a:r>
              <a:rPr lang="ru-RU" sz="2000" b="1" i="1" dirty="0">
                <a:latin typeface="Arial"/>
                <a:cs typeface="Arial"/>
              </a:rPr>
              <a:t>а</a:t>
            </a:r>
            <a:r>
              <a:rPr lang="ru-RU" sz="2000" b="1" i="1" spc="-20" dirty="0">
                <a:latin typeface="Arial"/>
                <a:cs typeface="Arial"/>
              </a:rPr>
              <a:t>е</a:t>
            </a:r>
            <a:r>
              <a:rPr lang="ru-RU" sz="2000" b="1" i="1" spc="-10" dirty="0">
                <a:latin typeface="Arial"/>
                <a:cs typeface="Arial"/>
              </a:rPr>
              <a:t>м</a:t>
            </a:r>
            <a:r>
              <a:rPr lang="ru-RU" sz="2000" b="1" i="1" dirty="0">
                <a:latin typeface="Arial"/>
                <a:cs typeface="Arial"/>
              </a:rPr>
              <a:t>ые</a:t>
            </a:r>
            <a:r>
              <a:rPr lang="ru-RU" sz="2000" b="1" i="1" spc="-40" dirty="0">
                <a:latin typeface="Arial"/>
                <a:cs typeface="Arial"/>
              </a:rPr>
              <a:t> </a:t>
            </a:r>
            <a:r>
              <a:rPr lang="ru-RU" sz="2000" b="1" i="1" dirty="0">
                <a:latin typeface="Arial"/>
                <a:cs typeface="Arial"/>
              </a:rPr>
              <a:t>жи</a:t>
            </a:r>
            <a:r>
              <a:rPr lang="ru-RU" sz="2000" b="1" i="1" spc="-40" dirty="0">
                <a:latin typeface="Arial"/>
                <a:cs typeface="Arial"/>
              </a:rPr>
              <a:t>т</a:t>
            </a:r>
            <a:r>
              <a:rPr lang="ru-RU" sz="2000" b="1" i="1" dirty="0">
                <a:latin typeface="Arial"/>
                <a:cs typeface="Arial"/>
              </a:rPr>
              <a:t>ели</a:t>
            </a:r>
          </a:p>
          <a:p>
            <a:pPr marL="12700" algn="ctr">
              <a:lnSpc>
                <a:spcPts val="2380"/>
              </a:lnSpc>
            </a:pPr>
            <a:r>
              <a:rPr lang="ru-RU" sz="2000" b="1" i="1" dirty="0" smtClean="0">
                <a:latin typeface="Arial"/>
                <a:cs typeface="Arial"/>
              </a:rPr>
              <a:t>Константиновского сельс</a:t>
            </a:r>
            <a:r>
              <a:rPr lang="ru-RU" sz="2000" b="1" i="1" spc="-20" dirty="0" smtClean="0">
                <a:latin typeface="Arial"/>
                <a:cs typeface="Arial"/>
              </a:rPr>
              <a:t>к</a:t>
            </a:r>
            <a:r>
              <a:rPr lang="ru-RU" sz="2000" b="1" i="1" dirty="0" smtClean="0">
                <a:latin typeface="Arial"/>
                <a:cs typeface="Arial"/>
              </a:rPr>
              <a:t>ого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lang="ru-RU" sz="2000" b="1" i="1" dirty="0" smtClean="0">
                <a:latin typeface="Arial"/>
                <a:cs typeface="Arial"/>
              </a:rPr>
              <a:t>п</a:t>
            </a:r>
            <a:r>
              <a:rPr lang="ru-RU" sz="2000" b="1" i="1" spc="-25" dirty="0" smtClean="0">
                <a:latin typeface="Arial"/>
                <a:cs typeface="Arial"/>
              </a:rPr>
              <a:t>о</a:t>
            </a:r>
            <a:r>
              <a:rPr lang="ru-RU" sz="2000" b="1" i="1" dirty="0" smtClean="0">
                <a:latin typeface="Arial"/>
                <a:cs typeface="Arial"/>
              </a:rPr>
              <a:t>се</a:t>
            </a:r>
            <a:r>
              <a:rPr lang="ru-RU" sz="2000" b="1" i="1" spc="-20" dirty="0" smtClean="0">
                <a:latin typeface="Arial"/>
                <a:cs typeface="Arial"/>
              </a:rPr>
              <a:t>л</a:t>
            </a:r>
            <a:r>
              <a:rPr lang="ru-RU" sz="2000" b="1" i="1" dirty="0" smtClean="0">
                <a:latin typeface="Arial"/>
                <a:cs typeface="Arial"/>
              </a:rPr>
              <a:t>ения</a:t>
            </a:r>
            <a:r>
              <a:rPr sz="2000" b="1" i="1" spc="-40" dirty="0" smtClean="0">
                <a:latin typeface="Arial"/>
                <a:cs typeface="Arial"/>
              </a:rPr>
              <a:t> </a:t>
            </a:r>
            <a:r>
              <a:rPr sz="2000" b="1" i="1" dirty="0">
                <a:latin typeface="Arial"/>
                <a:cs typeface="Arial"/>
              </a:rPr>
              <a:t>!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715" y="1711858"/>
            <a:ext cx="697611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 defTabSz="540000"/>
            <a:r>
              <a:rPr lang="ru-RU" sz="1500" dirty="0" smtClean="0"/>
              <a:t>В соответствии с п</a:t>
            </a:r>
            <a:r>
              <a:rPr lang="ru-RU" sz="1500" dirty="0" smtClean="0">
                <a:solidFill>
                  <a:srgbClr val="000000"/>
                </a:solidFill>
              </a:rPr>
              <a:t>осланием </a:t>
            </a:r>
            <a:r>
              <a:rPr lang="ru-RU" sz="1500" dirty="0">
                <a:solidFill>
                  <a:srgbClr val="000000"/>
                </a:solidFill>
              </a:rPr>
              <a:t>Президента Российской Федерации Федеральному Собранию Российской Федерации от 01 декабря 2016 года</a:t>
            </a:r>
            <a:r>
              <a:rPr lang="ru-RU" sz="1500" dirty="0" smtClean="0"/>
              <a:t>, в целях реализации принципа прозрачности (открытости) и обеспечения полного и достоверного информирования граждан (заинтересованных пользователей) о бюджетном процессе в муниципальных образованиях, для привлечения большего количества граждан к участию в обсуждении вопросов формирования бюджета разработана и опубликована настоящая брошюра – "Бюджет для граждан".</a:t>
            </a:r>
          </a:p>
          <a:p>
            <a:pPr indent="361950" algn="just" defTabSz="540000"/>
            <a:r>
              <a:rPr lang="ru-RU" sz="1500" b="1" dirty="0" smtClean="0"/>
              <a:t>«</a:t>
            </a:r>
            <a:r>
              <a:rPr lang="ru-RU" sz="1500" b="1" dirty="0"/>
              <a:t>Бюджет для граждан»</a:t>
            </a:r>
            <a:r>
              <a:rPr lang="ru-RU" sz="1500" dirty="0"/>
              <a:t> – это документ, представленный в виде аналитического материала. Он разрабатывается и публикуется в открытом доступе финансовым </a:t>
            </a:r>
            <a:r>
              <a:rPr lang="ru-RU" sz="1500" dirty="0" smtClean="0"/>
              <a:t>органом </a:t>
            </a:r>
            <a:r>
              <a:rPr lang="ru-RU" sz="1500" dirty="0"/>
              <a:t>соответствующего муниципального образования</a:t>
            </a:r>
            <a:r>
              <a:rPr lang="ru-RU" sz="1500" dirty="0" smtClean="0"/>
              <a:t>. </a:t>
            </a:r>
            <a:r>
              <a:rPr lang="ru-RU" sz="1400" dirty="0" smtClean="0"/>
              <a:t> </a:t>
            </a:r>
            <a:r>
              <a:rPr lang="ru-RU" sz="1500" dirty="0" smtClean="0"/>
              <a:t>Его </a:t>
            </a:r>
            <a:r>
              <a:rPr lang="ru-RU" sz="1500" dirty="0"/>
              <a:t>основная цель – предоставление </a:t>
            </a:r>
            <a:r>
              <a:rPr lang="ru-RU" sz="1500" dirty="0" smtClean="0"/>
              <a:t> гражданам  </a:t>
            </a:r>
            <a:r>
              <a:rPr lang="ru-RU" sz="1500" dirty="0"/>
              <a:t>актуальной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10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Rectangle 32"/>
            <p:cNvSpPr>
              <a:spLocks noChangeArrowheads="1"/>
            </p:cNvSpPr>
            <p:nvPr/>
          </p:nvSpPr>
          <p:spPr bwMode="auto">
            <a:xfrm>
              <a:off x="1357200" y="334800"/>
              <a:ext cx="6420540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Приветственное слово главы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4" r="21704"/>
          <a:stretch/>
        </p:blipFill>
        <p:spPr>
          <a:xfrm>
            <a:off x="120822" y="1919770"/>
            <a:ext cx="1885893" cy="249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6495" y="0"/>
            <a:ext cx="9082068" cy="1372287"/>
            <a:chOff x="26495" y="0"/>
            <a:chExt cx="9082068" cy="1372287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26495" y="0"/>
              <a:ext cx="9082068" cy="1372287"/>
              <a:chOff x="26495" y="0"/>
              <a:chExt cx="9082068" cy="1372287"/>
            </a:xfrm>
          </p:grpSpPr>
          <p:sp>
            <p:nvSpPr>
              <p:cNvPr id="5" name="object 3"/>
              <p:cNvSpPr>
                <a:spLocks noChangeArrowheads="1"/>
              </p:cNvSpPr>
              <p:nvPr/>
            </p:nvSpPr>
            <p:spPr bwMode="auto">
              <a:xfrm>
                <a:off x="36000" y="342000"/>
                <a:ext cx="9072563" cy="1030287"/>
              </a:xfrm>
              <a:prstGeom prst="rect">
                <a:avLst/>
              </a:prstGeom>
              <a:blipFill dpi="0" rotWithShape="1">
                <a:blip r:embed="rId2" cstate="print"/>
                <a:srcRect/>
                <a:stretch>
                  <a:fillRect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endParaRPr lang="ru-RU" altLang="ru-RU" smtClean="0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6" name="TextBox 1"/>
              <p:cNvSpPr txBox="1">
                <a:spLocks noChangeArrowheads="1"/>
              </p:cNvSpPr>
              <p:nvPr/>
            </p:nvSpPr>
            <p:spPr bwMode="auto">
              <a:xfrm>
                <a:off x="26495" y="0"/>
                <a:ext cx="9067800" cy="338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ru-RU" altLang="ru-RU" sz="1600" b="1" i="1" dirty="0" err="1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Константиновское</a:t>
                </a:r>
                <a:r>
                  <a:rPr lang="ru-RU" altLang="ru-RU" sz="1600" b="1" i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сельское поселение Николаевского муниципального района Хабаровского края</a:t>
                </a:r>
                <a:endParaRPr lang="ru-RU" altLang="ru-RU" sz="1600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940975" y="404664"/>
              <a:ext cx="7316105" cy="800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Структура органов местного самоуправления</a:t>
              </a:r>
            </a:p>
            <a:p>
              <a:pPr algn="ctr">
                <a:defRPr/>
              </a:pPr>
              <a:r>
                <a:rPr lang="ru-RU" altLang="ru-RU" sz="23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Константиновского сельского поселения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566556" y="1538790"/>
            <a:ext cx="8010888" cy="4923453"/>
            <a:chOff x="566556" y="1538790"/>
            <a:chExt cx="8010888" cy="4923453"/>
          </a:xfrm>
        </p:grpSpPr>
        <p:sp>
          <p:nvSpPr>
            <p:cNvPr id="12" name="Овал 11"/>
            <p:cNvSpPr/>
            <p:nvPr/>
          </p:nvSpPr>
          <p:spPr>
            <a:xfrm>
              <a:off x="2106270" y="2106225"/>
              <a:ext cx="4896000" cy="3348000"/>
            </a:xfrm>
            <a:prstGeom prst="ellipse">
              <a:avLst/>
            </a:pr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566556" y="4374078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9"/>
            <p:cNvSpPr/>
            <p:nvPr/>
          </p:nvSpPr>
          <p:spPr>
            <a:xfrm>
              <a:off x="2879941" y="1538790"/>
              <a:ext cx="3375374" cy="2088000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Скругленный прямоугольник 20"/>
            <p:cNvSpPr/>
            <p:nvPr/>
          </p:nvSpPr>
          <p:spPr>
            <a:xfrm>
              <a:off x="5202070" y="4374243"/>
              <a:ext cx="3375374" cy="2088000"/>
            </a:xfrm>
            <a:prstGeom prst="roundRect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" name="Прямоугольник 1"/>
            <p:cNvSpPr/>
            <p:nvPr/>
          </p:nvSpPr>
          <p:spPr>
            <a:xfrm>
              <a:off x="2879941" y="1957342"/>
              <a:ext cx="3375374" cy="124649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Глава</a:t>
              </a:r>
            </a:p>
            <a:p>
              <a:pPr lvl="0" algn="ctr"/>
              <a:r>
                <a:rPr lang="ru-RU" sz="1500" b="1" dirty="0" smtClean="0"/>
                <a:t>Константиновского</a:t>
              </a:r>
              <a:endParaRPr lang="en-US" sz="1500" b="1" dirty="0" smtClean="0"/>
            </a:p>
            <a:p>
              <a:pPr lvl="0" algn="ctr"/>
              <a:r>
                <a:rPr lang="ru-RU" sz="1500" b="1" dirty="0" smtClean="0"/>
                <a:t>сельского </a:t>
              </a:r>
              <a:r>
                <a:rPr lang="ru-RU" sz="1500" b="1" dirty="0"/>
                <a:t>поселения</a:t>
              </a:r>
            </a:p>
            <a:p>
              <a:pPr lvl="0" algn="ctr"/>
              <a:endParaRPr lang="ru-RU" sz="1500" b="1" i="1" dirty="0" smtClean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Негода Любовь Николаевна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237980" y="4460338"/>
              <a:ext cx="3314280" cy="1938992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Исполнительно-распорядительный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Администрация</a:t>
              </a:r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Константиновского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611560" y="4586602"/>
              <a:ext cx="3276000" cy="17081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/>
                <a:t>Представительный орган муниципального образования – </a:t>
              </a:r>
            </a:p>
            <a:p>
              <a:pPr lvl="0" algn="ctr"/>
              <a:endParaRPr lang="ru-RU" sz="1500" b="1" i="1" dirty="0"/>
            </a:p>
            <a:p>
              <a:pPr lvl="0" algn="ctr"/>
              <a:r>
                <a:rPr lang="ru-RU" sz="1500" b="1" i="1" dirty="0" smtClean="0">
                  <a:solidFill>
                    <a:schemeClr val="bg1"/>
                  </a:solidFill>
                </a:rPr>
                <a:t>Совет депутатов Константиновского сельского поселения Николаевского муниципального района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47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92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altLang="ru-RU" sz="15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Бюджетная система</a:t>
            </a:r>
            <a:r>
              <a:rPr lang="ru-RU" altLang="ru-RU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67"/>
          <p:cNvSpPr txBox="1">
            <a:spLocks noChangeArrowheads="1"/>
          </p:cNvSpPr>
          <p:nvPr/>
        </p:nvSpPr>
        <p:spPr bwMode="auto">
          <a:xfrm>
            <a:off x="720000" y="2753925"/>
            <a:ext cx="7693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Уровни бюджетной системы Российской Федерации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88000" y="3294652"/>
            <a:ext cx="8553600" cy="2879653"/>
            <a:chOff x="288000" y="2933945"/>
            <a:chExt cx="8553600" cy="2879653"/>
          </a:xfrm>
        </p:grpSpPr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4561200" y="4903200"/>
              <a:ext cx="0" cy="36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Line 60"/>
            <p:cNvSpPr>
              <a:spLocks noChangeShapeType="1"/>
            </p:cNvSpPr>
            <p:nvPr/>
          </p:nvSpPr>
          <p:spPr bwMode="auto">
            <a:xfrm>
              <a:off x="4561200" y="4194085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Line 59"/>
            <p:cNvSpPr>
              <a:spLocks noChangeShapeType="1"/>
            </p:cNvSpPr>
            <p:nvPr/>
          </p:nvSpPr>
          <p:spPr bwMode="auto">
            <a:xfrm>
              <a:off x="153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7657200" y="5083200"/>
              <a:ext cx="0" cy="198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Line 60"/>
            <p:cNvSpPr>
              <a:spLocks noChangeShapeType="1"/>
            </p:cNvSpPr>
            <p:nvPr/>
          </p:nvSpPr>
          <p:spPr bwMode="auto">
            <a:xfrm>
              <a:off x="4561200" y="3474004"/>
              <a:ext cx="0" cy="180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3214800" y="2933945"/>
              <a:ext cx="2700000" cy="520899"/>
              <a:chOff x="2879941" y="1538790"/>
              <a:chExt cx="3375374" cy="520899"/>
            </a:xfrm>
            <a:solidFill>
              <a:srgbClr val="002060"/>
            </a:solidFill>
          </p:grpSpPr>
          <p:sp>
            <p:nvSpPr>
              <p:cNvPr id="32" name="Скругленный прямоугольник 31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Прямоугольник 32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федеральный бюджет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3214800" y="3654000"/>
              <a:ext cx="2700000" cy="520899"/>
              <a:chOff x="2879941" y="1538790"/>
              <a:chExt cx="3375374" cy="520899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35" name="Скругленный прямоугольник 34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6" name="Прямоугольник 35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бюджеты субъектов РФ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3214800" y="4374000"/>
              <a:ext cx="2700000" cy="520899"/>
              <a:chOff x="2879941" y="1538790"/>
              <a:chExt cx="3375374" cy="520899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879941" y="1538790"/>
                <a:ext cx="3375374" cy="520899"/>
              </a:xfrm>
              <a:prstGeom prst="roundRect">
                <a:avLst/>
              </a:prstGeom>
              <a:grpFill/>
              <a:scene3d>
                <a:camera prst="orthographicFront"/>
                <a:lightRig rig="flat" dir="t"/>
              </a:scene3d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hemeClr val="accent5">
                  <a:hueOff val="-4966938"/>
                  <a:satOff val="19906"/>
                  <a:lumOff val="431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Прямоугольник 38"/>
              <p:cNvSpPr/>
              <p:nvPr/>
            </p:nvSpPr>
            <p:spPr>
              <a:xfrm>
                <a:off x="2879941" y="1638000"/>
                <a:ext cx="3375374" cy="323165"/>
              </a:xfrm>
              <a:prstGeom prst="rect">
                <a:avLst/>
              </a:prstGeom>
              <a:grpFill/>
            </p:spPr>
            <p:txBody>
              <a:bodyPr wrap="square" anchor="ctr">
                <a:spAutoFit/>
              </a:bodyPr>
              <a:lstStyle/>
              <a:p>
                <a:pPr lvl="0" algn="ctr"/>
                <a:r>
                  <a:rPr lang="ru-RU" sz="1500" b="1" dirty="0" smtClean="0">
                    <a:solidFill>
                      <a:schemeClr val="bg1"/>
                    </a:solidFill>
                  </a:rPr>
                  <a:t>местные бюджеты</a:t>
                </a:r>
                <a:endParaRPr lang="ru-RU" sz="1500" b="1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1" name="Скругленный прямоугольник 40"/>
            <p:cNvSpPr/>
            <p:nvPr/>
          </p:nvSpPr>
          <p:spPr>
            <a:xfrm>
              <a:off x="2880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Прямоугольник 41"/>
            <p:cNvSpPr/>
            <p:nvPr/>
          </p:nvSpPr>
          <p:spPr>
            <a:xfrm>
              <a:off x="2880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муниципальных районов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32148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Прямоугольник 44"/>
            <p:cNvSpPr/>
            <p:nvPr/>
          </p:nvSpPr>
          <p:spPr>
            <a:xfrm>
              <a:off x="32148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бюджеты</a:t>
              </a: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городских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47" name="Скругленный прямоугольник 46"/>
            <p:cNvSpPr/>
            <p:nvPr/>
          </p:nvSpPr>
          <p:spPr>
            <a:xfrm>
              <a:off x="6141600" y="5275806"/>
              <a:ext cx="2700000" cy="520899"/>
            </a:xfrm>
            <a:prstGeom prst="roundRect">
              <a:avLst/>
            </a:prstGeom>
            <a:gradFill rotWithShape="0">
              <a:gsLst>
                <a:gs pos="0">
                  <a:srgbClr val="43D126"/>
                </a:gs>
                <a:gs pos="0">
                  <a:schemeClr val="accent5">
                    <a:hueOff val="-4966938"/>
                    <a:satOff val="19906"/>
                    <a:lumOff val="4314"/>
                    <a:alphaOff val="0"/>
                    <a:shade val="51000"/>
                    <a:satMod val="130000"/>
                  </a:schemeClr>
                </a:gs>
                <a:gs pos="80000">
                  <a:schemeClr val="accent5">
                    <a:hueOff val="-4966938"/>
                    <a:satOff val="19906"/>
                    <a:lumOff val="4314"/>
                    <a:alphaOff val="0"/>
                    <a:shade val="93000"/>
                    <a:satMod val="130000"/>
                  </a:schemeClr>
                </a:gs>
                <a:gs pos="100000">
                  <a:schemeClr val="accent5">
                    <a:hueOff val="-4966938"/>
                    <a:satOff val="19906"/>
                    <a:lumOff val="4314"/>
                    <a:alphaOff val="0"/>
                    <a:shade val="94000"/>
                    <a:satMod val="135000"/>
                  </a:schemeClr>
                </a:gs>
              </a:gsLst>
            </a:gra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6141600" y="5259600"/>
              <a:ext cx="2700000" cy="553998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ru-RU" sz="1500" b="1" smtClean="0">
                  <a:solidFill>
                    <a:schemeClr val="bg1"/>
                  </a:solidFill>
                </a:rPr>
                <a:t>бюджеты</a:t>
              </a:r>
              <a:endParaRPr lang="ru-RU" sz="1500" b="1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ru-RU" sz="1500" b="1" dirty="0" smtClean="0">
                  <a:solidFill>
                    <a:schemeClr val="bg1"/>
                  </a:solidFill>
                </a:rPr>
                <a:t>сельских поселений</a:t>
              </a:r>
              <a:endParaRPr lang="ru-RU" sz="1500" b="1" i="1" dirty="0">
                <a:solidFill>
                  <a:schemeClr val="bg1"/>
                </a:solidFill>
              </a:endParaRPr>
            </a:p>
          </p:txBody>
        </p:sp>
        <p:sp>
          <p:nvSpPr>
            <p:cNvPr id="28" name="Line 58"/>
            <p:cNvSpPr>
              <a:spLocks noChangeShapeType="1"/>
            </p:cNvSpPr>
            <p:nvPr/>
          </p:nvSpPr>
          <p:spPr bwMode="auto">
            <a:xfrm>
              <a:off x="1537200" y="5094000"/>
              <a:ext cx="61198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43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" name="Rectangle 32"/>
            <p:cNvSpPr>
              <a:spLocks noChangeArrowheads="1"/>
            </p:cNvSpPr>
            <p:nvPr/>
          </p:nvSpPr>
          <p:spPr bwMode="auto">
            <a:xfrm>
              <a:off x="1113704" y="334800"/>
              <a:ext cx="690753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Бюджетная система Российской Федерации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917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5" y="599400"/>
            <a:ext cx="7858521" cy="62499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3954" y="863715"/>
            <a:ext cx="86585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Бюдже</a:t>
            </a:r>
            <a:r>
              <a:rPr lang="ru-RU" altLang="ru-RU" sz="1300" b="1" i="1" u="sng" baseline="-9000" dirty="0" err="1">
                <a:latin typeface="Arial" pitchFamily="34" charset="0"/>
                <a:cs typeface="Arial" pitchFamily="34" charset="0"/>
              </a:rPr>
              <a:t>́</a:t>
            </a:r>
            <a:r>
              <a:rPr lang="ru-RU" altLang="ru-RU" sz="1300" b="1" i="1" u="sng" dirty="0" err="1">
                <a:latin typeface="Arial" pitchFamily="34" charset="0"/>
                <a:cs typeface="Arial" pitchFamily="34" charset="0"/>
              </a:rPr>
              <a:t>т</a:t>
            </a:r>
            <a:r>
              <a:rPr lang="ru-RU" altLang="ru-RU" sz="13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dirty="0">
                <a:latin typeface="Arial" pitchFamily="34" charset="0"/>
                <a:cs typeface="Arial" pitchFamily="34" charset="0"/>
              </a:rPr>
              <a:t>(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от </a:t>
            </a:r>
            <a:r>
              <a:rPr lang="ru-RU" sz="1300" i="1" dirty="0" err="1">
                <a:latin typeface="Arial" pitchFamily="34" charset="0"/>
                <a:cs typeface="Arial" pitchFamily="34" charset="0"/>
              </a:rPr>
              <a:t>старонормандского</a:t>
            </a:r>
            <a:r>
              <a:rPr 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i="1" dirty="0" err="1">
                <a:latin typeface="Arial" pitchFamily="34" charset="0"/>
                <a:cs typeface="Arial" pitchFamily="34" charset="0"/>
              </a:rPr>
              <a:t>bougette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i="1" dirty="0">
                <a:latin typeface="Arial"/>
                <a:cs typeface="Arial"/>
              </a:rPr>
              <a:t>–</a:t>
            </a:r>
            <a:r>
              <a:rPr lang="ru-RU" altLang="ru-RU" sz="1300" i="1" dirty="0">
                <a:latin typeface="Arial" pitchFamily="34" charset="0"/>
                <a:cs typeface="Arial" pitchFamily="34" charset="0"/>
              </a:rPr>
              <a:t> мешок  с  </a:t>
            </a:r>
            <a:r>
              <a:rPr lang="ru-RU" altLang="ru-RU" sz="1300" i="1" dirty="0" smtClean="0">
                <a:latin typeface="Arial" pitchFamily="34" charset="0"/>
                <a:cs typeface="Arial" pitchFamily="34" charset="0"/>
              </a:rPr>
              <a:t>деньгами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1300" dirty="0">
                <a:latin typeface="Arial"/>
                <a:cs typeface="Arial"/>
              </a:rPr>
              <a:t>–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300" dirty="0">
                <a:latin typeface="Arial" pitchFamily="34" charset="0"/>
                <a:cs typeface="Arial" pitchFamily="34" charset="0"/>
              </a:rPr>
              <a:t>смета доходов и расходов </a:t>
            </a:r>
            <a:r>
              <a:rPr lang="ru-RU" altLang="ru-RU" sz="1300" dirty="0" smtClean="0">
                <a:latin typeface="Arial" pitchFamily="34" charset="0"/>
                <a:cs typeface="Arial" pitchFamily="34" charset="0"/>
              </a:rPr>
              <a:t>государства.</a:t>
            </a:r>
          </a:p>
          <a:p>
            <a:pPr algn="just"/>
            <a:endParaRPr lang="ru-RU" altLang="ru-RU" sz="1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Бюджет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форма образования и расходования денежных средств, предназначенных для финансового обеспечения задач и функций поселения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Доходы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поступающие в бюджет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Расходы бюджета сельского поселения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выплачиваемые из бюджета поселения денежные средства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Дефицит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превышение </a:t>
            </a:r>
            <a:r>
              <a:rPr lang="ru-RU" sz="1300" dirty="0">
                <a:latin typeface="Arial"/>
                <a:cs typeface="Arial"/>
              </a:rPr>
              <a:t>расходов над </a:t>
            </a:r>
            <a:r>
              <a:rPr lang="ru-RU" sz="1300" dirty="0" smtClean="0">
                <a:latin typeface="Arial"/>
                <a:cs typeface="Arial"/>
              </a:rPr>
              <a:t>доходами.</a:t>
            </a:r>
            <a:r>
              <a:rPr lang="ru-RU" sz="1300" b="1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Источники </a:t>
            </a:r>
            <a:r>
              <a:rPr lang="ru-RU" sz="1300" dirty="0">
                <a:latin typeface="Arial"/>
                <a:cs typeface="Arial"/>
              </a:rPr>
              <a:t>покрытия </a:t>
            </a:r>
            <a:r>
              <a:rPr lang="ru-RU" sz="1300" dirty="0" smtClean="0">
                <a:latin typeface="Arial"/>
                <a:cs typeface="Arial"/>
              </a:rPr>
              <a:t>дефицита бюджета: использование имеющихся остатков, долговой </a:t>
            </a:r>
            <a:r>
              <a:rPr lang="ru-RU" sz="1300" dirty="0" err="1" smtClean="0">
                <a:latin typeface="Arial"/>
                <a:cs typeface="Arial"/>
              </a:rPr>
              <a:t>займ</a:t>
            </a:r>
            <a:r>
              <a:rPr lang="ru-RU" sz="13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ru-RU" sz="1000" dirty="0" smtClean="0">
              <a:latin typeface="Arial"/>
              <a:cs typeface="Arial"/>
            </a:endParaRPr>
          </a:p>
          <a:p>
            <a:pPr algn="just"/>
            <a:r>
              <a:rPr lang="ru-RU" sz="1300" b="1" i="1" u="sng" dirty="0">
                <a:latin typeface="Arial"/>
                <a:cs typeface="Arial"/>
              </a:rPr>
              <a:t>Профицит бюджета</a:t>
            </a:r>
            <a:r>
              <a:rPr lang="ru-RU" sz="1300" b="1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– </a:t>
            </a:r>
            <a:r>
              <a:rPr lang="ru-RU" sz="1300" dirty="0" smtClean="0">
                <a:latin typeface="Arial"/>
                <a:cs typeface="Arial"/>
              </a:rPr>
              <a:t>превышение </a:t>
            </a:r>
            <a:r>
              <a:rPr lang="ru-RU" sz="1300" dirty="0">
                <a:latin typeface="Arial"/>
                <a:cs typeface="Arial"/>
              </a:rPr>
              <a:t>доходов над </a:t>
            </a:r>
            <a:r>
              <a:rPr lang="ru-RU" sz="1300" dirty="0" smtClean="0">
                <a:latin typeface="Arial"/>
                <a:cs typeface="Arial"/>
              </a:rPr>
              <a:t>расходами. Варианты использования: накопление остатков, погашение долга.</a:t>
            </a:r>
          </a:p>
          <a:p>
            <a:pPr algn="just"/>
            <a:endParaRPr lang="ru-RU" sz="1000" dirty="0">
              <a:latin typeface="Arial"/>
              <a:cs typeface="Arial"/>
            </a:endParaRPr>
          </a:p>
          <a:p>
            <a:pPr algn="just"/>
            <a:r>
              <a:rPr lang="ru-RU" sz="1300" b="1" i="1" u="sng" dirty="0" smtClean="0">
                <a:latin typeface="Arial"/>
                <a:cs typeface="Arial"/>
              </a:rPr>
              <a:t>Межбюджетные трансферты</a:t>
            </a:r>
            <a:r>
              <a:rPr lang="ru-RU" sz="1300" dirty="0" smtClean="0">
                <a:latin typeface="Arial"/>
                <a:cs typeface="Arial"/>
              </a:rPr>
              <a:t> – денежные средства, перечисляемые из одного бюджета другому.</a:t>
            </a:r>
          </a:p>
          <a:p>
            <a:pPr algn="just"/>
            <a:r>
              <a:rPr lang="ru-RU" sz="1300" dirty="0" smtClean="0">
                <a:latin typeface="Arial"/>
                <a:cs typeface="Arial"/>
              </a:rPr>
              <a:t>Виды межбюджетных трансфертов: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/>
              <a:t>Субвенции</a:t>
            </a:r>
            <a:r>
              <a:rPr lang="ru-RU" sz="130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– трансферты, предоставляемые на </a:t>
            </a:r>
            <a:r>
              <a:rPr lang="ru-RU" sz="1300" dirty="0">
                <a:latin typeface="Arial"/>
                <a:cs typeface="Arial"/>
              </a:rPr>
              <a:t>финансирование </a:t>
            </a:r>
            <a:r>
              <a:rPr lang="ru-RU" sz="1300" dirty="0" smtClean="0">
                <a:latin typeface="Arial"/>
                <a:cs typeface="Arial"/>
              </a:rPr>
              <a:t>переданных другим публично-правовым образованиям полномочий 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ы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о в ма</a:t>
            </a:r>
            <a:r>
              <a:rPr lang="ru-RU" sz="1300" spc="-10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аз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н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пить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пр</a:t>
            </a:r>
            <a:r>
              <a:rPr lang="ru-RU" sz="1300" spc="-10" dirty="0">
                <a:latin typeface="Arial"/>
                <a:cs typeface="Arial"/>
              </a:rPr>
              <a:t>од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кты по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списку).</a:t>
            </a: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/>
              <a:t>Субсидии</a:t>
            </a:r>
            <a:r>
              <a:rPr lang="ru-RU" sz="1300" b="1" dirty="0"/>
              <a:t> </a:t>
            </a:r>
            <a:r>
              <a:rPr lang="ru-RU" sz="1300" dirty="0"/>
              <a:t>– трансферты, предоставляемые на условиях долевого </a:t>
            </a:r>
            <a:r>
              <a:rPr lang="ru-RU" sz="1300" dirty="0" err="1"/>
              <a:t>софинансирования</a:t>
            </a:r>
            <a:r>
              <a:rPr lang="ru-RU" sz="1300" dirty="0"/>
              <a:t> расходов других бюджетов (</a:t>
            </a:r>
            <a:r>
              <a:rPr lang="ru-RU" sz="1300" i="1" dirty="0"/>
              <a:t>аналогия в семейном </a:t>
            </a:r>
            <a:r>
              <a:rPr lang="ru-RU" sz="1300" i="1" dirty="0" smtClean="0"/>
              <a:t>бюджете:</a:t>
            </a:r>
            <a:r>
              <a:rPr lang="ru-RU" sz="1300" dirty="0" smtClean="0"/>
              <a:t> </a:t>
            </a:r>
            <a:r>
              <a:rPr lang="ru-RU" sz="1300" dirty="0"/>
              <a:t>вы добавляете  свои деньги к «карманным» деньгам ребенка для определенной покупки).</a:t>
            </a:r>
            <a:endParaRPr lang="ru-RU" sz="1300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Дотации</a:t>
            </a:r>
            <a:r>
              <a:rPr lang="ru-RU" sz="1300" dirty="0" smtClean="0">
                <a:latin typeface="Arial"/>
                <a:cs typeface="Arial"/>
              </a:rPr>
              <a:t> –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трансферты,</a:t>
            </a:r>
            <a:r>
              <a:rPr lang="en-US" sz="130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предоставляемые без определения конкретной цели их использования 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вы</a:t>
            </a:r>
            <a:r>
              <a:rPr lang="ru-RU" sz="1300" spc="-5" dirty="0" smtClean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а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те</a:t>
            </a:r>
            <a:r>
              <a:rPr lang="ru-RU" sz="1300" spc="-10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своему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бенку «карманные» </a:t>
            </a:r>
            <a:r>
              <a:rPr lang="ru-RU" sz="1300" spc="-10" dirty="0" smtClean="0">
                <a:latin typeface="Arial"/>
                <a:cs typeface="Arial"/>
              </a:rPr>
              <a:t>д</a:t>
            </a:r>
            <a:r>
              <a:rPr lang="ru-RU" sz="1300" dirty="0" smtClean="0">
                <a:latin typeface="Arial"/>
                <a:cs typeface="Arial"/>
              </a:rPr>
              <a:t>ень</a:t>
            </a:r>
            <a:r>
              <a:rPr lang="ru-RU" sz="1300" spc="-5" dirty="0" smtClean="0">
                <a:latin typeface="Arial"/>
                <a:cs typeface="Arial"/>
              </a:rPr>
              <a:t>г</a:t>
            </a:r>
            <a:r>
              <a:rPr lang="ru-RU" sz="1300" dirty="0" smtClean="0">
                <a:latin typeface="Arial"/>
                <a:cs typeface="Arial"/>
              </a:rPr>
              <a:t>и)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ru-RU" sz="1300" i="1" u="sng" dirty="0" smtClean="0">
              <a:latin typeface="Arial"/>
              <a:cs typeface="Arial"/>
            </a:endParaRPr>
          </a:p>
          <a:p>
            <a:pPr marL="285750" indent="-285750" algn="just">
              <a:buFont typeface="Arial" panose="020B0604020202020204" pitchFamily="34" charset="0"/>
              <a:buChar char="-"/>
            </a:pPr>
            <a:r>
              <a:rPr lang="ru-RU" sz="1300" b="1" i="1" dirty="0" smtClean="0">
                <a:latin typeface="Arial"/>
                <a:cs typeface="Arial"/>
              </a:rPr>
              <a:t>Иные </a:t>
            </a:r>
            <a:r>
              <a:rPr lang="ru-RU" sz="1300" b="1" i="1" dirty="0">
                <a:latin typeface="Arial"/>
                <a:cs typeface="Arial"/>
              </a:rPr>
              <a:t>ме</a:t>
            </a:r>
            <a:r>
              <a:rPr lang="ru-RU" sz="1300" b="1" i="1" spc="-10" dirty="0">
                <a:latin typeface="Arial"/>
                <a:cs typeface="Arial"/>
              </a:rPr>
              <a:t>ж</a:t>
            </a:r>
            <a:r>
              <a:rPr lang="ru-RU" sz="1300" b="1" i="1" dirty="0">
                <a:latin typeface="Arial"/>
                <a:cs typeface="Arial"/>
              </a:rPr>
              <a:t>б</a:t>
            </a:r>
            <a:r>
              <a:rPr lang="ru-RU" sz="1300" b="1" i="1" spc="5" dirty="0">
                <a:latin typeface="Arial"/>
                <a:cs typeface="Arial"/>
              </a:rPr>
              <a:t>ю</a:t>
            </a:r>
            <a:r>
              <a:rPr lang="ru-RU" sz="1300" b="1" i="1" spc="-10" dirty="0">
                <a:latin typeface="Arial"/>
                <a:cs typeface="Arial"/>
              </a:rPr>
              <a:t>д</a:t>
            </a:r>
            <a:r>
              <a:rPr lang="ru-RU" sz="1300" b="1" i="1" dirty="0">
                <a:latin typeface="Arial"/>
                <a:cs typeface="Arial"/>
              </a:rPr>
              <a:t>ж</a:t>
            </a:r>
            <a:r>
              <a:rPr lang="ru-RU" sz="1300" b="1" i="1" spc="-5" dirty="0">
                <a:latin typeface="Arial"/>
                <a:cs typeface="Arial"/>
              </a:rPr>
              <a:t>е</a:t>
            </a:r>
            <a:r>
              <a:rPr lang="ru-RU" sz="1300" b="1" i="1" dirty="0">
                <a:latin typeface="Arial"/>
                <a:cs typeface="Arial"/>
              </a:rPr>
              <a:t>тн</a:t>
            </a:r>
            <a:r>
              <a:rPr lang="ru-RU" sz="1300" b="1" i="1" spc="-10" dirty="0">
                <a:latin typeface="Arial"/>
                <a:cs typeface="Arial"/>
              </a:rPr>
              <a:t>ы</a:t>
            </a:r>
            <a:r>
              <a:rPr lang="ru-RU" sz="1300" b="1" i="1" dirty="0">
                <a:latin typeface="Arial"/>
                <a:cs typeface="Arial"/>
              </a:rPr>
              <a:t>е </a:t>
            </a:r>
            <a:r>
              <a:rPr lang="ru-RU" sz="1300" b="1" i="1" dirty="0" smtClean="0">
                <a:latin typeface="Arial"/>
                <a:cs typeface="Arial"/>
              </a:rPr>
              <a:t>т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анс</a:t>
            </a:r>
            <a:r>
              <a:rPr lang="ru-RU" sz="1300" b="1" i="1" spc="-10" dirty="0" smtClean="0">
                <a:latin typeface="Arial"/>
                <a:cs typeface="Arial"/>
              </a:rPr>
              <a:t>ф</a:t>
            </a:r>
            <a:r>
              <a:rPr lang="ru-RU" sz="1300" b="1" i="1" dirty="0" smtClean="0">
                <a:latin typeface="Arial"/>
                <a:cs typeface="Arial"/>
              </a:rPr>
              <a:t>е</a:t>
            </a:r>
            <a:r>
              <a:rPr lang="ru-RU" sz="1300" b="1" i="1" spc="-5" dirty="0" smtClean="0">
                <a:latin typeface="Arial"/>
                <a:cs typeface="Arial"/>
              </a:rPr>
              <a:t>р</a:t>
            </a:r>
            <a:r>
              <a:rPr lang="ru-RU" sz="1300" b="1" i="1" dirty="0" smtClean="0">
                <a:latin typeface="Arial"/>
                <a:cs typeface="Arial"/>
              </a:rPr>
              <a:t>ты</a:t>
            </a:r>
            <a:r>
              <a:rPr lang="ru-RU" sz="1300" dirty="0">
                <a:latin typeface="Arial"/>
                <a:cs typeface="Arial"/>
              </a:rPr>
              <a:t> </a:t>
            </a:r>
            <a:endParaRPr lang="ru-RU" sz="1300" dirty="0" smtClean="0">
              <a:latin typeface="Arial"/>
              <a:cs typeface="Arial"/>
            </a:endParaRP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трансферты, предоставляемые </a:t>
            </a:r>
            <a:r>
              <a:rPr lang="ru-RU" sz="1300" dirty="0">
                <a:latin typeface="Arial"/>
                <a:cs typeface="Arial"/>
              </a:rPr>
              <a:t>на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spc="-30" dirty="0">
                <a:latin typeface="Arial"/>
                <a:cs typeface="Arial"/>
              </a:rPr>
              <a:t>у</a:t>
            </a:r>
            <a:r>
              <a:rPr lang="ru-RU" sz="1300" dirty="0">
                <a:latin typeface="Arial"/>
                <a:cs typeface="Arial"/>
              </a:rPr>
              <a:t>с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ов</a:t>
            </a:r>
            <a:r>
              <a:rPr lang="ru-RU" sz="1300" spc="5" dirty="0">
                <a:latin typeface="Arial"/>
                <a:cs typeface="Arial"/>
              </a:rPr>
              <a:t>и</a:t>
            </a:r>
            <a:r>
              <a:rPr lang="ru-RU" sz="1300" dirty="0">
                <a:latin typeface="Arial"/>
                <a:cs typeface="Arial"/>
              </a:rPr>
              <a:t>ях 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енных</a:t>
            </a:r>
            <a:r>
              <a:rPr lang="ru-RU" sz="1300" spc="-3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ст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10" dirty="0" smtClean="0">
                <a:latin typeface="Arial"/>
                <a:cs typeface="Arial"/>
              </a:rPr>
              <a:t>о</a:t>
            </a:r>
            <a:r>
              <a:rPr lang="ru-RU" sz="1300" dirty="0" smtClean="0">
                <a:latin typeface="Arial"/>
                <a:cs typeface="Arial"/>
              </a:rPr>
              <a:t>нами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те</a:t>
            </a:r>
            <a:r>
              <a:rPr lang="ru-RU" sz="1300" spc="-1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своему</a:t>
            </a:r>
            <a:r>
              <a:rPr lang="ru-RU" sz="1300" spc="-2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р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бенку 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ень</a:t>
            </a:r>
            <a:r>
              <a:rPr lang="ru-RU" sz="1300" spc="-5" dirty="0">
                <a:latin typeface="Arial"/>
                <a:cs typeface="Arial"/>
              </a:rPr>
              <a:t>г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на определенных условиях); </a:t>
            </a:r>
          </a:p>
          <a:p>
            <a:pPr marL="628650" indent="-342900" algn="just">
              <a:buFont typeface="+mj-lt"/>
              <a:buAutoNum type="arabicParenR"/>
            </a:pPr>
            <a:r>
              <a:rPr lang="ru-RU" sz="1300" dirty="0" smtClean="0">
                <a:latin typeface="Arial"/>
                <a:cs typeface="Arial"/>
              </a:rPr>
              <a:t>трансферты</a:t>
            </a:r>
            <a:r>
              <a:rPr lang="ru-RU" sz="1300" dirty="0">
                <a:latin typeface="Arial"/>
                <a:cs typeface="Arial"/>
              </a:rPr>
              <a:t>, предоставляемые </a:t>
            </a:r>
            <a:r>
              <a:rPr lang="ru-RU" sz="1300" dirty="0" smtClean="0">
                <a:latin typeface="Arial"/>
                <a:cs typeface="Arial"/>
              </a:rPr>
              <a:t>на</a:t>
            </a:r>
            <a:r>
              <a:rPr lang="ru-RU" sz="1300" spc="-2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выр</a:t>
            </a:r>
            <a:r>
              <a:rPr lang="ru-RU" sz="1300" spc="-5" dirty="0">
                <a:latin typeface="Arial"/>
                <a:cs typeface="Arial"/>
              </a:rPr>
              <a:t>а</a:t>
            </a:r>
            <a:r>
              <a:rPr lang="ru-RU" sz="1300" dirty="0">
                <a:latin typeface="Arial"/>
                <a:cs typeface="Arial"/>
              </a:rPr>
              <a:t>вни</a:t>
            </a:r>
            <a:r>
              <a:rPr lang="ru-RU" sz="1300" spc="-10" dirty="0">
                <a:latin typeface="Arial"/>
                <a:cs typeface="Arial"/>
              </a:rPr>
              <a:t>в</a:t>
            </a:r>
            <a:r>
              <a:rPr lang="ru-RU" sz="1300" dirty="0">
                <a:latin typeface="Arial"/>
                <a:cs typeface="Arial"/>
              </a:rPr>
              <a:t>а</a:t>
            </a:r>
            <a:r>
              <a:rPr lang="ru-RU" sz="1300" spc="-10" dirty="0">
                <a:latin typeface="Arial"/>
                <a:cs typeface="Arial"/>
              </a:rPr>
              <a:t>н</a:t>
            </a:r>
            <a:r>
              <a:rPr lang="ru-RU" sz="1300" dirty="0">
                <a:latin typeface="Arial"/>
                <a:cs typeface="Arial"/>
              </a:rPr>
              <a:t>ие б</a:t>
            </a:r>
            <a:r>
              <a:rPr lang="ru-RU" sz="1300" spc="5" dirty="0">
                <a:latin typeface="Arial"/>
                <a:cs typeface="Arial"/>
              </a:rPr>
              <a:t>ю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ж</a:t>
            </a:r>
            <a:r>
              <a:rPr lang="ru-RU" sz="1300" spc="-5" dirty="0">
                <a:latin typeface="Arial"/>
                <a:cs typeface="Arial"/>
              </a:rPr>
              <a:t>е</a:t>
            </a:r>
            <a:r>
              <a:rPr lang="ru-RU" sz="1300" dirty="0">
                <a:latin typeface="Arial"/>
                <a:cs typeface="Arial"/>
              </a:rPr>
              <a:t>тной</a:t>
            </a:r>
            <a:r>
              <a:rPr lang="ru-RU" sz="1300" spc="-4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обе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пе</a:t>
            </a:r>
            <a:r>
              <a:rPr lang="ru-RU" sz="1300" spc="-10" dirty="0">
                <a:latin typeface="Arial"/>
                <a:cs typeface="Arial"/>
              </a:rPr>
              <a:t>ч</a:t>
            </a:r>
            <a:r>
              <a:rPr lang="ru-RU" sz="1300" dirty="0">
                <a:latin typeface="Arial"/>
                <a:cs typeface="Arial"/>
              </a:rPr>
              <a:t>енно</a:t>
            </a:r>
            <a:r>
              <a:rPr lang="ru-RU" sz="1300" spc="-5" dirty="0">
                <a:latin typeface="Arial"/>
                <a:cs typeface="Arial"/>
              </a:rPr>
              <a:t>с</a:t>
            </a:r>
            <a:r>
              <a:rPr lang="ru-RU" sz="1300" dirty="0">
                <a:latin typeface="Arial"/>
                <a:cs typeface="Arial"/>
              </a:rPr>
              <a:t>ти без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опре</a:t>
            </a:r>
            <a:r>
              <a:rPr lang="ru-RU" sz="1300" spc="-10" dirty="0">
                <a:latin typeface="Arial"/>
                <a:cs typeface="Arial"/>
              </a:rPr>
              <a:t>д</a:t>
            </a:r>
            <a:r>
              <a:rPr lang="ru-RU" sz="1300" dirty="0">
                <a:latin typeface="Arial"/>
                <a:cs typeface="Arial"/>
              </a:rPr>
              <a:t>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ения</a:t>
            </a:r>
            <a:r>
              <a:rPr lang="ru-RU" sz="1300" spc="-30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конкретной це</a:t>
            </a:r>
            <a:r>
              <a:rPr lang="ru-RU" sz="1300" spc="-10" dirty="0">
                <a:latin typeface="Arial"/>
                <a:cs typeface="Arial"/>
              </a:rPr>
              <a:t>л</a:t>
            </a:r>
            <a:r>
              <a:rPr lang="ru-RU" sz="1300" dirty="0">
                <a:latin typeface="Arial"/>
                <a:cs typeface="Arial"/>
              </a:rPr>
              <a:t>и</a:t>
            </a:r>
            <a:r>
              <a:rPr lang="ru-RU" sz="1300" spc="-15" dirty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их</a:t>
            </a:r>
            <a:r>
              <a:rPr lang="ru-RU" sz="1300" spc="-20" dirty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испо</a:t>
            </a:r>
            <a:r>
              <a:rPr lang="ru-RU" sz="1300" spc="-10" dirty="0" smtClean="0">
                <a:latin typeface="Arial"/>
                <a:cs typeface="Arial"/>
              </a:rPr>
              <a:t>л</a:t>
            </a:r>
            <a:r>
              <a:rPr lang="ru-RU" sz="1300" dirty="0" smtClean="0">
                <a:latin typeface="Arial"/>
                <a:cs typeface="Arial"/>
              </a:rPr>
              <a:t>ьзован</a:t>
            </a:r>
            <a:r>
              <a:rPr lang="ru-RU" sz="1300" spc="-10" dirty="0" smtClean="0">
                <a:latin typeface="Arial"/>
                <a:cs typeface="Arial"/>
              </a:rPr>
              <a:t>и</a:t>
            </a:r>
            <a:r>
              <a:rPr lang="ru-RU" sz="1300" dirty="0" smtClean="0">
                <a:latin typeface="Arial"/>
                <a:cs typeface="Arial"/>
              </a:rPr>
              <a:t>я </a:t>
            </a:r>
            <a:r>
              <a:rPr lang="ru-RU" sz="1300" dirty="0">
                <a:latin typeface="Arial"/>
                <a:cs typeface="Arial"/>
              </a:rPr>
              <a:t>(</a:t>
            </a:r>
            <a:r>
              <a:rPr lang="ru-RU" sz="1300" i="1" dirty="0" smtClean="0">
                <a:latin typeface="Arial"/>
                <a:cs typeface="Arial"/>
              </a:rPr>
              <a:t>аналогия в семейном бюджете:</a:t>
            </a:r>
            <a:r>
              <a:rPr lang="ru-RU" sz="1300" dirty="0" smtClean="0">
                <a:latin typeface="Arial"/>
                <a:cs typeface="Arial"/>
              </a:rPr>
              <a:t> </a:t>
            </a:r>
            <a:r>
              <a:rPr lang="ru-RU" sz="1300" dirty="0">
                <a:latin typeface="Arial"/>
                <a:cs typeface="Arial"/>
              </a:rPr>
              <a:t>вы</a:t>
            </a:r>
            <a:r>
              <a:rPr lang="ru-RU" sz="1300" spc="-5" dirty="0">
                <a:latin typeface="Arial"/>
                <a:cs typeface="Arial"/>
              </a:rPr>
              <a:t> </a:t>
            </a:r>
            <a:r>
              <a:rPr lang="ru-RU" sz="1300" spc="-10" dirty="0" smtClean="0">
                <a:latin typeface="Arial"/>
                <a:cs typeface="Arial"/>
              </a:rPr>
              <a:t>содержите </a:t>
            </a:r>
            <a:r>
              <a:rPr lang="ru-RU" sz="1300" dirty="0" smtClean="0">
                <a:latin typeface="Arial"/>
                <a:cs typeface="Arial"/>
              </a:rPr>
              <a:t>своего</a:t>
            </a:r>
            <a:r>
              <a:rPr lang="ru-RU" sz="1300" spc="-25" dirty="0" smtClean="0">
                <a:latin typeface="Arial"/>
                <a:cs typeface="Arial"/>
              </a:rPr>
              <a:t> </a:t>
            </a:r>
            <a:r>
              <a:rPr lang="ru-RU" sz="1300" dirty="0" smtClean="0">
                <a:latin typeface="Arial"/>
                <a:cs typeface="Arial"/>
              </a:rPr>
              <a:t>р</a:t>
            </a:r>
            <a:r>
              <a:rPr lang="ru-RU" sz="1300" spc="-5" dirty="0" smtClean="0">
                <a:latin typeface="Arial"/>
                <a:cs typeface="Arial"/>
              </a:rPr>
              <a:t>е</a:t>
            </a:r>
            <a:r>
              <a:rPr lang="ru-RU" sz="1300" dirty="0" smtClean="0">
                <a:latin typeface="Arial"/>
                <a:cs typeface="Arial"/>
              </a:rPr>
              <a:t>бенка).</a:t>
            </a:r>
            <a:endParaRPr lang="ru-RU" sz="1300" dirty="0"/>
          </a:p>
        </p:txBody>
      </p:sp>
      <p:sp>
        <p:nvSpPr>
          <p:cNvPr id="14" name="TextBox 13"/>
          <p:cNvSpPr txBox="1"/>
          <p:nvPr/>
        </p:nvSpPr>
        <p:spPr>
          <a:xfrm>
            <a:off x="8496000" y="6480000"/>
            <a:ext cx="648072" cy="37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9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0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32"/>
            <p:cNvSpPr>
              <a:spLocks noChangeArrowheads="1"/>
            </p:cNvSpPr>
            <p:nvPr/>
          </p:nvSpPr>
          <p:spPr bwMode="auto">
            <a:xfrm>
              <a:off x="3010794" y="334800"/>
              <a:ext cx="3113353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Основные понятия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97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8496300" y="6480175"/>
            <a:ext cx="647700" cy="3746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070000" y="1043735"/>
            <a:ext cx="4815535" cy="4857271"/>
            <a:chOff x="2258136" y="1268760"/>
            <a:chExt cx="4609119" cy="4632246"/>
          </a:xfrm>
        </p:grpSpPr>
        <p:sp>
          <p:nvSpPr>
            <p:cNvPr id="12" name="TextBox 11"/>
            <p:cNvSpPr txBox="1"/>
            <p:nvPr/>
          </p:nvSpPr>
          <p:spPr>
            <a:xfrm>
              <a:off x="4600449" y="5499230"/>
              <a:ext cx="11512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800" b="1" dirty="0">
                  <a:solidFill>
                    <a:srgbClr val="FF0000"/>
                  </a:solidFill>
                </a:rPr>
                <a:t>м</a:t>
              </a:r>
              <a:r>
                <a:rPr lang="ru-RU" sz="800" b="1" dirty="0" smtClean="0">
                  <a:solidFill>
                    <a:srgbClr val="FF0000"/>
                  </a:solidFill>
                </a:rPr>
                <a:t>ежбюджетные трансферты</a:t>
              </a:r>
              <a:endParaRPr lang="ru-RU" sz="8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2258136" y="1268760"/>
              <a:ext cx="4609119" cy="4632246"/>
              <a:chOff x="2258136" y="1538790"/>
              <a:chExt cx="4609119" cy="4632246"/>
            </a:xfrm>
          </p:grpSpPr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9482" y="1538790"/>
                <a:ext cx="2307773" cy="3880906"/>
              </a:xfrm>
              <a:prstGeom prst="rect">
                <a:avLst/>
              </a:prstGeom>
            </p:spPr>
          </p:pic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58136" y="1562097"/>
                <a:ext cx="2223854" cy="3883762"/>
              </a:xfrm>
              <a:prstGeom prst="rect">
                <a:avLst/>
              </a:prstGeom>
            </p:spPr>
          </p:pic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11740" y="4415316"/>
                <a:ext cx="1488959" cy="1488959"/>
              </a:xfrm>
              <a:prstGeom prst="rect">
                <a:avLst/>
              </a:prstGeom>
            </p:spPr>
          </p:pic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40000">
                <a:off x="4150398" y="5105084"/>
                <a:ext cx="1421269" cy="1065952"/>
              </a:xfrm>
              <a:prstGeom prst="rect">
                <a:avLst/>
              </a:prstGeom>
            </p:spPr>
          </p:pic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4000" y="4170755"/>
                <a:ext cx="149737" cy="511375"/>
              </a:xfrm>
              <a:prstGeom prst="rect">
                <a:avLst/>
              </a:prstGeom>
            </p:spPr>
          </p:pic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6975" y="3879050"/>
                <a:ext cx="226902" cy="774903"/>
              </a:xfrm>
              <a:prstGeom prst="rect">
                <a:avLst/>
              </a:prstGeom>
            </p:spPr>
          </p:pic>
        </p:grpSp>
      </p:grpSp>
      <p:grpSp>
        <p:nvGrpSpPr>
          <p:cNvPr id="19" name="Группа 18"/>
          <p:cNvGrpSpPr/>
          <p:nvPr/>
        </p:nvGrpSpPr>
        <p:grpSpPr>
          <a:xfrm>
            <a:off x="26495" y="0"/>
            <a:ext cx="9082068" cy="856800"/>
            <a:chOff x="26495" y="0"/>
            <a:chExt cx="9082068" cy="856800"/>
          </a:xfrm>
        </p:grpSpPr>
        <p:sp>
          <p:nvSpPr>
            <p:cNvPr id="25" name="object 3"/>
            <p:cNvSpPr>
              <a:spLocks noChangeArrowheads="1"/>
            </p:cNvSpPr>
            <p:nvPr/>
          </p:nvSpPr>
          <p:spPr bwMode="auto">
            <a:xfrm>
              <a:off x="36000" y="342000"/>
              <a:ext cx="9072563" cy="514800"/>
            </a:xfrm>
            <a:prstGeom prst="rect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endParaRPr lang="ru-RU" altLang="ru-RU" smtClean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6" name="TextBox 1"/>
            <p:cNvSpPr txBox="1">
              <a:spLocks noChangeArrowheads="1"/>
            </p:cNvSpPr>
            <p:nvPr/>
          </p:nvSpPr>
          <p:spPr bwMode="auto">
            <a:xfrm>
              <a:off x="26495" y="0"/>
              <a:ext cx="9067800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sz="1600" b="1" i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Константиновское</a:t>
              </a:r>
              <a:r>
                <a:rPr lang="ru-RU" altLang="ru-RU" sz="160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сельское поселение Николаевского муниципального района Хабаровского края</a:t>
              </a:r>
              <a:endParaRPr lang="ru-RU" altLang="ru-RU" sz="16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2317207" y="334800"/>
              <a:ext cx="4500527" cy="446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altLang="ru-RU" sz="2300" b="1" i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Межбюджетные отношения</a:t>
              </a:r>
              <a:endParaRPr lang="ru-RU" sz="2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71781" y="2947590"/>
            <a:ext cx="23849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                         Хабаровского края: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выравнива-ние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бюджетной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ности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крае-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вого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субвенции.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субсидии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77245" y="1313765"/>
            <a:ext cx="2295255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Из бюджета 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Николаевского района:</a:t>
            </a:r>
          </a:p>
          <a:p>
            <a:pPr algn="ctr">
              <a:spcBef>
                <a:spcPct val="50000"/>
              </a:spcBef>
            </a:pPr>
            <a:endParaRPr lang="ru-RU" altLang="ru-RU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дотации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выравнивание  бюджетной 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обеспеченнос-ти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за счет средств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районного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бюджета;</a:t>
            </a:r>
            <a:endParaRPr lang="ru-RU" alt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иные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межбюджетные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передавае-мые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бюджетам поселений из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бюджетов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муниципаль-ных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районов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осущест-вление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части полномочий по решению вопросов местного значения в </a:t>
            </a:r>
            <a:r>
              <a:rPr lang="ru-RU" alt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соот-ветствии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соглашениями;</a:t>
            </a:r>
          </a:p>
          <a:p>
            <a:pPr marL="171450" indent="-171450">
              <a:buFont typeface="Arial" panose="020B0604020202020204" pitchFamily="34" charset="0"/>
              <a:buChar char="-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прочие межбюджетные трансферты.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1500" y="5752999"/>
            <a:ext cx="5680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Иные межбюджетные </a:t>
            </a:r>
            <a:r>
              <a:rPr lang="ru-RU" altLang="ru-RU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трансферты</a:t>
            </a:r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передаваемые бюджету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Николаевского района </a:t>
            </a:r>
            <a:r>
              <a:rPr lang="ru-RU" alt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осуществление части полномочий по решению вопросов местного значения в соответствии с заключенными </a:t>
            </a:r>
            <a:r>
              <a:rPr lang="ru-RU" alt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соглашениями.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4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7010</TotalTime>
  <Words>2671</Words>
  <Application>Microsoft Office PowerPoint</Application>
  <PresentationFormat>Экран (4:3)</PresentationFormat>
  <Paragraphs>816</Paragraphs>
  <Slides>28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Оформление по умолчанию</vt:lpstr>
      <vt:lpstr>Office Theme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589</cp:revision>
  <cp:lastPrinted>2020-04-01T02:51:21Z</cp:lastPrinted>
  <dcterms:created xsi:type="dcterms:W3CDTF">2011-08-02T04:08:30Z</dcterms:created>
  <dcterms:modified xsi:type="dcterms:W3CDTF">2021-01-25T04:18:28Z</dcterms:modified>
</cp:coreProperties>
</file>